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733" r:id="rId1"/>
  </p:sldMasterIdLst>
  <p:notesMasterIdLst>
    <p:notesMasterId r:id="rId30"/>
  </p:notesMasterIdLst>
  <p:handoutMasterIdLst>
    <p:handoutMasterId r:id="rId31"/>
  </p:handoutMasterIdLst>
  <p:sldIdLst>
    <p:sldId id="375" r:id="rId2"/>
    <p:sldId id="376" r:id="rId3"/>
    <p:sldId id="448" r:id="rId4"/>
    <p:sldId id="445" r:id="rId5"/>
    <p:sldId id="498" r:id="rId6"/>
    <p:sldId id="500" r:id="rId7"/>
    <p:sldId id="519" r:id="rId8"/>
    <p:sldId id="446" r:id="rId9"/>
    <p:sldId id="501" r:id="rId10"/>
    <p:sldId id="509" r:id="rId11"/>
    <p:sldId id="502" r:id="rId12"/>
    <p:sldId id="503" r:id="rId13"/>
    <p:sldId id="520" r:id="rId14"/>
    <p:sldId id="504" r:id="rId15"/>
    <p:sldId id="505" r:id="rId16"/>
    <p:sldId id="510" r:id="rId17"/>
    <p:sldId id="511" r:id="rId18"/>
    <p:sldId id="506" r:id="rId19"/>
    <p:sldId id="507" r:id="rId20"/>
    <p:sldId id="508" r:id="rId21"/>
    <p:sldId id="512" r:id="rId22"/>
    <p:sldId id="513" r:id="rId23"/>
    <p:sldId id="514" r:id="rId24"/>
    <p:sldId id="515" r:id="rId25"/>
    <p:sldId id="516" r:id="rId26"/>
    <p:sldId id="517" r:id="rId27"/>
    <p:sldId id="518" r:id="rId28"/>
    <p:sldId id="444" r:id="rId29"/>
  </p:sldIdLst>
  <p:sldSz cx="9144000" cy="6858000" type="screen4x3"/>
  <p:notesSz cx="7010400" cy="9296400"/>
  <p:defaultTextStyle>
    <a:defPPr>
      <a:defRPr lang="en-US"/>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iming wu" initials="lw" lastIdx="1" clrIdx="0">
    <p:extLst>
      <p:ext uri="{19B8F6BF-5375-455C-9EA6-DF929625EA0E}">
        <p15:presenceInfo xmlns:p15="http://schemas.microsoft.com/office/powerpoint/2012/main" userId="f78511f9fa5016c9"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CC9900"/>
    <a:srgbClr val="FFFFFF"/>
    <a:srgbClr val="FFCC00"/>
    <a:srgbClr val="F7EAE9"/>
    <a:srgbClr val="CC3300"/>
    <a:srgbClr val="CC00FF"/>
    <a:srgbClr val="5C4E3D"/>
    <a:srgbClr val="00FF00"/>
    <a:srgbClr val="00B050"/>
    <a:srgbClr val="3333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D7AC3CCA-C797-4891-BE02-D94E43425B78}" styleName="Medium Styl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32" autoAdjust="0"/>
  </p:normalViewPr>
  <p:slideViewPr>
    <p:cSldViewPr>
      <p:cViewPr varScale="1">
        <p:scale>
          <a:sx n="82" d="100"/>
          <a:sy n="82" d="100"/>
        </p:scale>
        <p:origin x="1502" y="5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commentAuthors" Target="commentAuthors.xml"/><Relationship Id="rId37"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6888" cy="465138"/>
          </a:xfrm>
          <a:prstGeom prst="rect">
            <a:avLst/>
          </a:prstGeom>
        </p:spPr>
        <p:txBody>
          <a:bodyPr vert="horz" wrap="square" lIns="92055" tIns="46028" rIns="92055" bIns="46028" numCol="1" anchor="t" anchorCtr="0" compatLnSpc="1">
            <a:prstTxWarp prst="textNoShape">
              <a:avLst/>
            </a:prstTxWarp>
          </a:bodyPr>
          <a:lstStyle>
            <a:lvl1pPr>
              <a:defRPr sz="1200"/>
            </a:lvl1pPr>
          </a:lstStyle>
          <a:p>
            <a:endParaRPr lang="en-US"/>
          </a:p>
        </p:txBody>
      </p:sp>
      <p:sp>
        <p:nvSpPr>
          <p:cNvPr id="3" name="Date Placeholder 2"/>
          <p:cNvSpPr>
            <a:spLocks noGrp="1"/>
          </p:cNvSpPr>
          <p:nvPr>
            <p:ph type="dt" sz="quarter" idx="1"/>
          </p:nvPr>
        </p:nvSpPr>
        <p:spPr>
          <a:xfrm>
            <a:off x="3971925" y="0"/>
            <a:ext cx="3036888" cy="465138"/>
          </a:xfrm>
          <a:prstGeom prst="rect">
            <a:avLst/>
          </a:prstGeom>
        </p:spPr>
        <p:txBody>
          <a:bodyPr vert="horz" wrap="square" lIns="92055" tIns="46028" rIns="92055" bIns="46028" numCol="1" anchor="t" anchorCtr="0" compatLnSpc="1">
            <a:prstTxWarp prst="textNoShape">
              <a:avLst/>
            </a:prstTxWarp>
          </a:bodyPr>
          <a:lstStyle>
            <a:lvl1pPr algn="r">
              <a:defRPr sz="1200"/>
            </a:lvl1pPr>
          </a:lstStyle>
          <a:p>
            <a:fld id="{6AB8EF38-BB27-42B6-B751-FA16BE7523EF}" type="datetimeFigureOut">
              <a:rPr lang="en-US"/>
              <a:pPr/>
              <a:t>10/18/2017</a:t>
            </a:fld>
            <a:endParaRPr lang="en-US"/>
          </a:p>
        </p:txBody>
      </p:sp>
      <p:sp>
        <p:nvSpPr>
          <p:cNvPr id="4" name="Footer Placeholder 3"/>
          <p:cNvSpPr>
            <a:spLocks noGrp="1"/>
          </p:cNvSpPr>
          <p:nvPr>
            <p:ph type="ftr" sz="quarter" idx="2"/>
          </p:nvPr>
        </p:nvSpPr>
        <p:spPr>
          <a:xfrm>
            <a:off x="0" y="8829675"/>
            <a:ext cx="3036888" cy="465138"/>
          </a:xfrm>
          <a:prstGeom prst="rect">
            <a:avLst/>
          </a:prstGeom>
        </p:spPr>
        <p:txBody>
          <a:bodyPr vert="horz" wrap="square" lIns="92055" tIns="46028" rIns="92055" bIns="46028" numCol="1" anchor="b" anchorCtr="0" compatLnSpc="1">
            <a:prstTxWarp prst="textNoShape">
              <a:avLst/>
            </a:prstTxWarp>
          </a:bodyPr>
          <a:lstStyle>
            <a:lvl1pPr>
              <a:defRPr sz="1200"/>
            </a:lvl1pPr>
          </a:lstStyle>
          <a:p>
            <a:endParaRPr lang="en-US"/>
          </a:p>
        </p:txBody>
      </p:sp>
      <p:sp>
        <p:nvSpPr>
          <p:cNvPr id="5" name="Slide Number Placeholder 4"/>
          <p:cNvSpPr>
            <a:spLocks noGrp="1"/>
          </p:cNvSpPr>
          <p:nvPr>
            <p:ph type="sldNum" sz="quarter" idx="3"/>
          </p:nvPr>
        </p:nvSpPr>
        <p:spPr>
          <a:xfrm>
            <a:off x="3971925" y="8829675"/>
            <a:ext cx="3036888" cy="465138"/>
          </a:xfrm>
          <a:prstGeom prst="rect">
            <a:avLst/>
          </a:prstGeom>
        </p:spPr>
        <p:txBody>
          <a:bodyPr vert="horz" wrap="square" lIns="92055" tIns="46028" rIns="92055" bIns="46028" numCol="1" anchor="b" anchorCtr="0" compatLnSpc="1">
            <a:prstTxWarp prst="textNoShape">
              <a:avLst/>
            </a:prstTxWarp>
          </a:bodyPr>
          <a:lstStyle>
            <a:lvl1pPr algn="r">
              <a:defRPr sz="1200"/>
            </a:lvl1pPr>
          </a:lstStyle>
          <a:p>
            <a:fld id="{DAA18061-0963-4A27-A731-CB9E296C3BF9}" type="slidenum">
              <a:rPr lang="en-US"/>
              <a:pPr/>
              <a:t>‹#›</a:t>
            </a:fld>
            <a:endParaRPr lang="en-US"/>
          </a:p>
        </p:txBody>
      </p:sp>
    </p:spTree>
    <p:extLst>
      <p:ext uri="{BB962C8B-B14F-4D97-AF65-F5344CB8AC3E}">
        <p14:creationId xmlns:p14="http://schemas.microsoft.com/office/powerpoint/2010/main" val="57004094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jp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6888" cy="465138"/>
          </a:xfrm>
          <a:prstGeom prst="rect">
            <a:avLst/>
          </a:prstGeom>
        </p:spPr>
        <p:txBody>
          <a:bodyPr vert="horz" wrap="square" lIns="93169" tIns="46585" rIns="93169" bIns="46585" numCol="1" anchor="t" anchorCtr="0" compatLnSpc="1">
            <a:prstTxWarp prst="textNoShape">
              <a:avLst/>
            </a:prstTxWarp>
          </a:bodyPr>
          <a:lstStyle>
            <a:lvl1pPr>
              <a:defRPr sz="1200">
                <a:latin typeface="Calibri" pitchFamily="34" charset="0"/>
              </a:defRPr>
            </a:lvl1pPr>
          </a:lstStyle>
          <a:p>
            <a:endParaRPr lang="zh-CN" altLang="zh-CN"/>
          </a:p>
        </p:txBody>
      </p:sp>
      <p:sp>
        <p:nvSpPr>
          <p:cNvPr id="3" name="Date Placeholder 2"/>
          <p:cNvSpPr>
            <a:spLocks noGrp="1"/>
          </p:cNvSpPr>
          <p:nvPr>
            <p:ph type="dt" idx="1"/>
          </p:nvPr>
        </p:nvSpPr>
        <p:spPr>
          <a:xfrm>
            <a:off x="3971925" y="0"/>
            <a:ext cx="3036888" cy="465138"/>
          </a:xfrm>
          <a:prstGeom prst="rect">
            <a:avLst/>
          </a:prstGeom>
        </p:spPr>
        <p:txBody>
          <a:bodyPr vert="horz" wrap="square" lIns="93169" tIns="46585" rIns="93169" bIns="46585" numCol="1" anchor="t" anchorCtr="0" compatLnSpc="1">
            <a:prstTxWarp prst="textNoShape">
              <a:avLst/>
            </a:prstTxWarp>
          </a:bodyPr>
          <a:lstStyle>
            <a:lvl1pPr algn="r">
              <a:defRPr sz="1200">
                <a:latin typeface="Calibri" pitchFamily="34" charset="0"/>
              </a:defRPr>
            </a:lvl1pPr>
          </a:lstStyle>
          <a:p>
            <a:fld id="{9FBEF071-B236-4D61-BF20-E7436C903BD5}" type="datetimeFigureOut">
              <a:rPr lang="en-US" altLang="zh-CN"/>
              <a:pPr/>
              <a:t>10/18/2017</a:t>
            </a:fld>
            <a:endParaRPr lang="en-US" altLang="zh-CN"/>
          </a:p>
        </p:txBody>
      </p:sp>
      <p:sp>
        <p:nvSpPr>
          <p:cNvPr id="4" name="Slide Image Placeholder 3"/>
          <p:cNvSpPr>
            <a:spLocks noGrp="1" noRot="1" noChangeAspect="1"/>
          </p:cNvSpPr>
          <p:nvPr>
            <p:ph type="sldImg" idx="2"/>
          </p:nvPr>
        </p:nvSpPr>
        <p:spPr>
          <a:xfrm>
            <a:off x="1182688" y="698500"/>
            <a:ext cx="4645025" cy="3484563"/>
          </a:xfrm>
          <a:prstGeom prst="rect">
            <a:avLst/>
          </a:prstGeom>
          <a:noFill/>
          <a:ln w="12700">
            <a:solidFill>
              <a:prstClr val="black"/>
            </a:solidFill>
          </a:ln>
        </p:spPr>
        <p:txBody>
          <a:bodyPr vert="horz" lIns="93169" tIns="46585" rIns="93169" bIns="46585" rtlCol="0" anchor="ctr"/>
          <a:lstStyle/>
          <a:p>
            <a:pPr lvl="0"/>
            <a:endParaRPr lang="en-US" noProof="0"/>
          </a:p>
        </p:txBody>
      </p:sp>
      <p:sp>
        <p:nvSpPr>
          <p:cNvPr id="5" name="Notes Placeholder 4"/>
          <p:cNvSpPr>
            <a:spLocks noGrp="1"/>
          </p:cNvSpPr>
          <p:nvPr>
            <p:ph type="body" sz="quarter" idx="3"/>
          </p:nvPr>
        </p:nvSpPr>
        <p:spPr>
          <a:xfrm>
            <a:off x="700088" y="4416425"/>
            <a:ext cx="5610225" cy="4181475"/>
          </a:xfrm>
          <a:prstGeom prst="rect">
            <a:avLst/>
          </a:prstGeom>
        </p:spPr>
        <p:txBody>
          <a:bodyPr vert="horz" lIns="93169" tIns="46585" rIns="93169" bIns="46585"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829675"/>
            <a:ext cx="3036888" cy="465138"/>
          </a:xfrm>
          <a:prstGeom prst="rect">
            <a:avLst/>
          </a:prstGeom>
        </p:spPr>
        <p:txBody>
          <a:bodyPr vert="horz" wrap="square" lIns="93169" tIns="46585" rIns="93169" bIns="46585" numCol="1" anchor="b" anchorCtr="0" compatLnSpc="1">
            <a:prstTxWarp prst="textNoShape">
              <a:avLst/>
            </a:prstTxWarp>
          </a:bodyPr>
          <a:lstStyle>
            <a:lvl1pPr>
              <a:defRPr sz="1200">
                <a:latin typeface="Calibri" pitchFamily="34" charset="0"/>
              </a:defRPr>
            </a:lvl1pPr>
          </a:lstStyle>
          <a:p>
            <a:endParaRPr lang="zh-CN" altLang="zh-CN"/>
          </a:p>
        </p:txBody>
      </p:sp>
      <p:sp>
        <p:nvSpPr>
          <p:cNvPr id="7" name="Slide Number Placeholder 6"/>
          <p:cNvSpPr>
            <a:spLocks noGrp="1"/>
          </p:cNvSpPr>
          <p:nvPr>
            <p:ph type="sldNum" sz="quarter" idx="5"/>
          </p:nvPr>
        </p:nvSpPr>
        <p:spPr>
          <a:xfrm>
            <a:off x="3971925" y="8829675"/>
            <a:ext cx="3036888" cy="465138"/>
          </a:xfrm>
          <a:prstGeom prst="rect">
            <a:avLst/>
          </a:prstGeom>
        </p:spPr>
        <p:txBody>
          <a:bodyPr vert="horz" wrap="square" lIns="93169" tIns="46585" rIns="93169" bIns="46585" numCol="1" anchor="b" anchorCtr="0" compatLnSpc="1">
            <a:prstTxWarp prst="textNoShape">
              <a:avLst/>
            </a:prstTxWarp>
          </a:bodyPr>
          <a:lstStyle>
            <a:lvl1pPr algn="r">
              <a:defRPr sz="1200">
                <a:latin typeface="Calibri" pitchFamily="34" charset="0"/>
              </a:defRPr>
            </a:lvl1pPr>
          </a:lstStyle>
          <a:p>
            <a:fld id="{2FC48812-558A-4E53-A51D-8A734931A200}" type="slidenum">
              <a:rPr lang="en-US" altLang="zh-CN"/>
              <a:pPr/>
              <a:t>‹#›</a:t>
            </a:fld>
            <a:endParaRPr lang="en-US" altLang="zh-CN"/>
          </a:p>
        </p:txBody>
      </p:sp>
    </p:spTree>
    <p:extLst>
      <p:ext uri="{BB962C8B-B14F-4D97-AF65-F5344CB8AC3E}">
        <p14:creationId xmlns:p14="http://schemas.microsoft.com/office/powerpoint/2010/main" val="103593497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fontAlgn="base"/>
            <a:r>
              <a:rPr lang="en-US" sz="1200" b="0" i="0" kern="1200" dirty="0">
                <a:solidFill>
                  <a:schemeClr val="tx1"/>
                </a:solidFill>
                <a:effectLst/>
                <a:latin typeface="+mn-lt"/>
                <a:ea typeface="+mn-ea"/>
                <a:cs typeface="+mn-cs"/>
              </a:rPr>
              <a:t>The sinking of the RMS Titanic is one of the most infamous shipwrecks in history.  On April 15, 1912, during her maiden voyage, the Titanic sank after colliding with an iceberg, killing 1502 out of 2224 passengers and crew. This sensational tragedy shocked the international community and led to better safety regulations for ships.</a:t>
            </a:r>
          </a:p>
          <a:p>
            <a:pPr fontAlgn="base"/>
            <a:r>
              <a:rPr lang="en-US" sz="1200" b="0" i="0" kern="1200" dirty="0">
                <a:solidFill>
                  <a:schemeClr val="tx1"/>
                </a:solidFill>
                <a:effectLst/>
                <a:latin typeface="+mn-lt"/>
                <a:ea typeface="+mn-ea"/>
                <a:cs typeface="+mn-cs"/>
              </a:rPr>
              <a:t>One of the reasons that the shipwreck led to such loss of life was that there were not enough lifeboats for the passengers and crew. Although there was some element of luck involved in surviving the sinking, some groups of people were more likely to survive than others, such as women, children, and the upper-class.</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3</a:t>
            </a:fld>
            <a:endParaRPr lang="en-US" altLang="zh-CN"/>
          </a:p>
        </p:txBody>
      </p:sp>
    </p:spTree>
    <p:extLst>
      <p:ext uri="{BB962C8B-B14F-4D97-AF65-F5344CB8AC3E}">
        <p14:creationId xmlns:p14="http://schemas.microsoft.com/office/powerpoint/2010/main" val="18607401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Extract title from names as a new feature</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20</a:t>
            </a:fld>
            <a:endParaRPr lang="en-US" altLang="zh-CN"/>
          </a:p>
        </p:txBody>
      </p:sp>
    </p:spTree>
    <p:extLst>
      <p:ext uri="{BB962C8B-B14F-4D97-AF65-F5344CB8AC3E}">
        <p14:creationId xmlns:p14="http://schemas.microsoft.com/office/powerpoint/2010/main" val="31246366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Extract title from names as a new feature</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21</a:t>
            </a:fld>
            <a:endParaRPr lang="en-US" altLang="zh-CN"/>
          </a:p>
        </p:txBody>
      </p:sp>
    </p:spTree>
    <p:extLst>
      <p:ext uri="{BB962C8B-B14F-4D97-AF65-F5344CB8AC3E}">
        <p14:creationId xmlns:p14="http://schemas.microsoft.com/office/powerpoint/2010/main" val="96439482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Extract title from names as a new feature</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22</a:t>
            </a:fld>
            <a:endParaRPr lang="en-US" altLang="zh-CN"/>
          </a:p>
        </p:txBody>
      </p:sp>
    </p:spTree>
    <p:extLst>
      <p:ext uri="{BB962C8B-B14F-4D97-AF65-F5344CB8AC3E}">
        <p14:creationId xmlns:p14="http://schemas.microsoft.com/office/powerpoint/2010/main" val="364814125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Extract title from names as a new feature</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23</a:t>
            </a:fld>
            <a:endParaRPr lang="en-US" altLang="zh-CN"/>
          </a:p>
        </p:txBody>
      </p:sp>
    </p:spTree>
    <p:extLst>
      <p:ext uri="{BB962C8B-B14F-4D97-AF65-F5344CB8AC3E}">
        <p14:creationId xmlns:p14="http://schemas.microsoft.com/office/powerpoint/2010/main" val="201515360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Extract title from names as a new feature</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24</a:t>
            </a:fld>
            <a:endParaRPr lang="en-US" altLang="zh-CN"/>
          </a:p>
        </p:txBody>
      </p:sp>
    </p:spTree>
    <p:extLst>
      <p:ext uri="{BB962C8B-B14F-4D97-AF65-F5344CB8AC3E}">
        <p14:creationId xmlns:p14="http://schemas.microsoft.com/office/powerpoint/2010/main" val="41053471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Extract title from names as a new feature</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25</a:t>
            </a:fld>
            <a:endParaRPr lang="en-US" altLang="zh-CN"/>
          </a:p>
        </p:txBody>
      </p:sp>
    </p:spTree>
    <p:extLst>
      <p:ext uri="{BB962C8B-B14F-4D97-AF65-F5344CB8AC3E}">
        <p14:creationId xmlns:p14="http://schemas.microsoft.com/office/powerpoint/2010/main" val="32953809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Extract title from names as a new feature</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26</a:t>
            </a:fld>
            <a:endParaRPr lang="en-US" altLang="zh-CN"/>
          </a:p>
        </p:txBody>
      </p:sp>
    </p:spTree>
    <p:extLst>
      <p:ext uri="{BB962C8B-B14F-4D97-AF65-F5344CB8AC3E}">
        <p14:creationId xmlns:p14="http://schemas.microsoft.com/office/powerpoint/2010/main" val="371289771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Extract title from names as a new feature</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27</a:t>
            </a:fld>
            <a:endParaRPr lang="en-US" altLang="zh-CN"/>
          </a:p>
        </p:txBody>
      </p:sp>
    </p:spTree>
    <p:extLst>
      <p:ext uri="{BB962C8B-B14F-4D97-AF65-F5344CB8AC3E}">
        <p14:creationId xmlns:p14="http://schemas.microsoft.com/office/powerpoint/2010/main" val="9336051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Analyze the dataset and solve the problem , then submit your results to Kaggle, Kaggle will give you score and ranking.</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4</a:t>
            </a:fld>
            <a:endParaRPr lang="en-US" altLang="zh-CN"/>
          </a:p>
        </p:txBody>
      </p:sp>
    </p:spTree>
    <p:extLst>
      <p:ext uri="{BB962C8B-B14F-4D97-AF65-F5344CB8AC3E}">
        <p14:creationId xmlns:p14="http://schemas.microsoft.com/office/powerpoint/2010/main" val="16632790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200" b="0" i="0" kern="1200" dirty="0">
                <a:solidFill>
                  <a:schemeClr val="tx1"/>
                </a:solidFill>
                <a:effectLst/>
                <a:latin typeface="+mn-lt"/>
                <a:ea typeface="+mn-ea"/>
                <a:cs typeface="+mn-cs"/>
              </a:rPr>
              <a:t>The training set should be used to build your machine learning models. For the training set, we provide the outcome for each passenger.</a:t>
            </a:r>
          </a:p>
          <a:p>
            <a:r>
              <a:rPr lang="en-US" sz="1200" b="0" i="0" kern="1200" dirty="0">
                <a:solidFill>
                  <a:schemeClr val="tx1"/>
                </a:solidFill>
                <a:effectLst/>
                <a:latin typeface="+mn-lt"/>
                <a:ea typeface="+mn-ea"/>
                <a:cs typeface="+mn-cs"/>
              </a:rPr>
              <a:t>The test set should be used to see how well your model performs on unseen data</a:t>
            </a:r>
            <a:endParaRPr lang="en-US" dirty="0"/>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5</a:t>
            </a:fld>
            <a:endParaRPr lang="en-US" altLang="zh-CN"/>
          </a:p>
        </p:txBody>
      </p:sp>
    </p:spTree>
    <p:extLst>
      <p:ext uri="{BB962C8B-B14F-4D97-AF65-F5344CB8AC3E}">
        <p14:creationId xmlns:p14="http://schemas.microsoft.com/office/powerpoint/2010/main" val="372130302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200" b="0" i="0" kern="1200" dirty="0">
                <a:solidFill>
                  <a:schemeClr val="tx1"/>
                </a:solidFill>
                <a:effectLst/>
                <a:latin typeface="+mn-lt"/>
                <a:ea typeface="+mn-ea"/>
                <a:cs typeface="+mn-cs"/>
              </a:rPr>
              <a:t>The training set should be used to build your machine learning models. For the training set, we provide the outcome for each passenger.</a:t>
            </a:r>
          </a:p>
          <a:p>
            <a:r>
              <a:rPr lang="en-US" sz="1200" b="0" i="0" kern="1200" dirty="0">
                <a:solidFill>
                  <a:schemeClr val="tx1"/>
                </a:solidFill>
                <a:effectLst/>
                <a:latin typeface="+mn-lt"/>
                <a:ea typeface="+mn-ea"/>
                <a:cs typeface="+mn-cs"/>
              </a:rPr>
              <a:t>The test set should be used to see how well your model performs on unseen data</a:t>
            </a:r>
            <a:endParaRPr lang="en-US" dirty="0"/>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6</a:t>
            </a:fld>
            <a:endParaRPr lang="en-US" altLang="zh-CN"/>
          </a:p>
        </p:txBody>
      </p:sp>
    </p:spTree>
    <p:extLst>
      <p:ext uri="{BB962C8B-B14F-4D97-AF65-F5344CB8AC3E}">
        <p14:creationId xmlns:p14="http://schemas.microsoft.com/office/powerpoint/2010/main" val="40121157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sz="1200" b="0" i="0" kern="1200" dirty="0">
                <a:solidFill>
                  <a:schemeClr val="tx1"/>
                </a:solidFill>
                <a:effectLst/>
                <a:latin typeface="+mn-lt"/>
                <a:ea typeface="+mn-ea"/>
                <a:cs typeface="+mn-cs"/>
              </a:rPr>
              <a:t>The training set should be used to build your machine learning models. For the training set, we provide the outcome for each passenger.</a:t>
            </a:r>
          </a:p>
          <a:p>
            <a:r>
              <a:rPr lang="en-US" sz="1200" b="0" i="0" kern="1200" dirty="0">
                <a:solidFill>
                  <a:schemeClr val="tx1"/>
                </a:solidFill>
                <a:effectLst/>
                <a:latin typeface="+mn-lt"/>
                <a:ea typeface="+mn-ea"/>
                <a:cs typeface="+mn-cs"/>
              </a:rPr>
              <a:t>The test set should be used to see how well your model performs on unseen data</a:t>
            </a:r>
            <a:endParaRPr lang="en-US" dirty="0"/>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7</a:t>
            </a:fld>
            <a:endParaRPr lang="en-US" altLang="zh-CN"/>
          </a:p>
        </p:txBody>
      </p:sp>
    </p:spTree>
    <p:extLst>
      <p:ext uri="{BB962C8B-B14F-4D97-AF65-F5344CB8AC3E}">
        <p14:creationId xmlns:p14="http://schemas.microsoft.com/office/powerpoint/2010/main" val="139013198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Let’s count how many passengers are survived among female and male</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11</a:t>
            </a:fld>
            <a:endParaRPr lang="en-US" altLang="zh-CN"/>
          </a:p>
        </p:txBody>
      </p:sp>
    </p:spTree>
    <p:extLst>
      <p:ext uri="{BB962C8B-B14F-4D97-AF65-F5344CB8AC3E}">
        <p14:creationId xmlns:p14="http://schemas.microsoft.com/office/powerpoint/2010/main" val="42488473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Remember to buy expensive ticket</a:t>
            </a:r>
            <a:endParaRPr lang="en-US" dirty="0"/>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14</a:t>
            </a:fld>
            <a:endParaRPr lang="en-US" altLang="zh-CN"/>
          </a:p>
        </p:txBody>
      </p:sp>
    </p:spTree>
    <p:extLst>
      <p:ext uri="{BB962C8B-B14F-4D97-AF65-F5344CB8AC3E}">
        <p14:creationId xmlns:p14="http://schemas.microsoft.com/office/powerpoint/2010/main" val="40065970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Extract title from names as a new feature</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18</a:t>
            </a:fld>
            <a:endParaRPr lang="en-US" altLang="zh-CN"/>
          </a:p>
        </p:txBody>
      </p:sp>
    </p:spTree>
    <p:extLst>
      <p:ext uri="{BB962C8B-B14F-4D97-AF65-F5344CB8AC3E}">
        <p14:creationId xmlns:p14="http://schemas.microsoft.com/office/powerpoint/2010/main" val="3107227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dirty="0"/>
              <a:t>Extract title from names as a new feature</a:t>
            </a:r>
          </a:p>
        </p:txBody>
      </p:sp>
      <p:sp>
        <p:nvSpPr>
          <p:cNvPr id="4" name="灯片编号占位符 3"/>
          <p:cNvSpPr>
            <a:spLocks noGrp="1"/>
          </p:cNvSpPr>
          <p:nvPr>
            <p:ph type="sldNum" sz="quarter" idx="10"/>
          </p:nvPr>
        </p:nvSpPr>
        <p:spPr/>
        <p:txBody>
          <a:bodyPr/>
          <a:lstStyle/>
          <a:p>
            <a:fld id="{2FC48812-558A-4E53-A51D-8A734931A200}" type="slidenum">
              <a:rPr lang="en-US" altLang="zh-CN" smtClean="0"/>
              <a:pPr/>
              <a:t>19</a:t>
            </a:fld>
            <a:endParaRPr lang="en-US" altLang="zh-CN"/>
          </a:p>
        </p:txBody>
      </p:sp>
    </p:spTree>
    <p:extLst>
      <p:ext uri="{BB962C8B-B14F-4D97-AF65-F5344CB8AC3E}">
        <p14:creationId xmlns:p14="http://schemas.microsoft.com/office/powerpoint/2010/main" val="21046590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4" name="Picture 6" descr="CiVS sidebar.jpg"/>
          <p:cNvPicPr>
            <a:picLocks noChangeAspect="1"/>
          </p:cNvPicPr>
          <p:nvPr userDrawn="1"/>
        </p:nvPicPr>
        <p:blipFill>
          <a:blip r:embed="rId2" cstate="print">
            <a:extLst>
              <a:ext uri="{28A0092B-C50C-407E-A947-70E740481C1C}">
                <a14:useLocalDpi xmlns:a14="http://schemas.microsoft.com/office/drawing/2010/main" val="0"/>
              </a:ext>
            </a:extLst>
          </a:blip>
          <a:srcRect/>
          <a:stretch>
            <a:fillRect/>
          </a:stretch>
        </p:blipFill>
        <p:spPr bwMode="auto">
          <a:xfrm>
            <a:off x="0" y="0"/>
            <a:ext cx="1524000" cy="6858000"/>
          </a:xfrm>
          <a:prstGeom prst="rect">
            <a:avLst/>
          </a:prstGeom>
          <a:noFill/>
          <a:ln w="9525">
            <a:solidFill>
              <a:srgbClr val="CC9900"/>
            </a:solidFill>
            <a:miter lim="800000"/>
            <a:headEnd/>
            <a:tailEnd/>
          </a:ln>
          <a:extLst>
            <a:ext uri="{909E8E84-426E-40DD-AFC4-6F175D3DCCD1}">
              <a14:hiddenFill xmlns:a14="http://schemas.microsoft.com/office/drawing/2010/main">
                <a:solidFill>
                  <a:srgbClr val="FFFFFF"/>
                </a:solidFill>
              </a14:hiddenFill>
            </a:ext>
          </a:extLst>
        </p:spPr>
      </p:pic>
      <p:sp>
        <p:nvSpPr>
          <p:cNvPr id="2" name="Title 1"/>
          <p:cNvSpPr>
            <a:spLocks noGrp="1"/>
          </p:cNvSpPr>
          <p:nvPr>
            <p:ph type="ctrTitle" hasCustomPrompt="1"/>
          </p:nvPr>
        </p:nvSpPr>
        <p:spPr>
          <a:xfrm>
            <a:off x="1752600" y="914400"/>
            <a:ext cx="7086600" cy="1470025"/>
          </a:xfrm>
        </p:spPr>
        <p:txBody>
          <a:bodyPr/>
          <a:lstStyle/>
          <a:p>
            <a:r>
              <a:rPr lang="en-US" dirty="0"/>
              <a:t>CLICK TO EDIT MASTER TITLE STYLE</a:t>
            </a:r>
          </a:p>
        </p:txBody>
      </p:sp>
      <p:sp>
        <p:nvSpPr>
          <p:cNvPr id="3" name="Subtitle 2"/>
          <p:cNvSpPr>
            <a:spLocks noGrp="1"/>
          </p:cNvSpPr>
          <p:nvPr>
            <p:ph type="subTitle" idx="1"/>
          </p:nvPr>
        </p:nvSpPr>
        <p:spPr>
          <a:xfrm>
            <a:off x="2133600" y="3200400"/>
            <a:ext cx="6400800" cy="1752600"/>
          </a:xfrm>
        </p:spPr>
        <p:txBody>
          <a:bodyPr/>
          <a:lstStyle>
            <a:lvl1pPr marL="0" indent="0" algn="ctr">
              <a:buNone/>
              <a:defRPr sz="36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5" name="Date Placeholder 3"/>
          <p:cNvSpPr>
            <a:spLocks noGrp="1"/>
          </p:cNvSpPr>
          <p:nvPr>
            <p:ph type="dt" sz="half" idx="10"/>
          </p:nvPr>
        </p:nvSpPr>
        <p:spPr>
          <a:xfrm>
            <a:off x="4038600" y="5257800"/>
            <a:ext cx="2362200" cy="533400"/>
          </a:xfrm>
        </p:spPr>
        <p:txBody>
          <a:bodyPr/>
          <a:lstStyle>
            <a:lvl1pPr algn="ctr">
              <a:defRPr sz="3600">
                <a:solidFill>
                  <a:schemeClr val="tx1"/>
                </a:solidFill>
              </a:defRPr>
            </a:lvl1pPr>
          </a:lstStyle>
          <a:p>
            <a:endParaRPr lang="en-US" altLang="zh-CN" dirty="0"/>
          </a:p>
        </p:txBody>
      </p:sp>
      <p:pic>
        <p:nvPicPr>
          <p:cNvPr id="6" name="Picture 6"/>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bwMode="auto">
          <a:xfrm>
            <a:off x="0" y="0"/>
            <a:ext cx="1524000" cy="6858000"/>
          </a:xfrm>
          <a:prstGeom prst="rect">
            <a:avLst/>
          </a:prstGeom>
          <a:noFill/>
          <a:ln w="9525">
            <a:solidFill>
              <a:srgbClr val="CC9900"/>
            </a:solidFill>
            <a:miter lim="800000"/>
            <a:headEnd/>
            <a:tailEnd/>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940357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grpSp>
        <p:nvGrpSpPr>
          <p:cNvPr id="14" name="Group 6"/>
          <p:cNvGrpSpPr>
            <a:grpSpLocks/>
          </p:cNvGrpSpPr>
          <p:nvPr userDrawn="1"/>
        </p:nvGrpSpPr>
        <p:grpSpPr bwMode="auto">
          <a:xfrm>
            <a:off x="0" y="0"/>
            <a:ext cx="9144000" cy="969963"/>
            <a:chOff x="0" y="0"/>
            <a:chExt cx="9144000" cy="969817"/>
          </a:xfrm>
        </p:grpSpPr>
        <p:pic>
          <p:nvPicPr>
            <p:cNvPr id="15" name="Picture 3" descr="G:\A_Zhou\CIVS\Center\Logo\Final\CIVS Powerpoint image FINAL.jpg"/>
            <p:cNvPicPr>
              <a:picLocks noChangeAspect="1" noChangeArrowheads="1"/>
            </p:cNvPicPr>
            <p:nvPr userDrawn="1"/>
          </p:nvPicPr>
          <p:blipFill>
            <a:blip r:embed="rId2">
              <a:extLst>
                <a:ext uri="{28A0092B-C50C-407E-A947-70E740481C1C}">
                  <a14:useLocalDpi xmlns:a14="http://schemas.microsoft.com/office/drawing/2010/main" val="0"/>
                </a:ext>
              </a:extLst>
            </a:blip>
            <a:srcRect b="86275"/>
            <a:stretch>
              <a:fillRect/>
            </a:stretch>
          </p:blipFill>
          <p:spPr bwMode="auto">
            <a:xfrm>
              <a:off x="0" y="0"/>
              <a:ext cx="9144000" cy="969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Rectangle 15"/>
            <p:cNvSpPr>
              <a:spLocks noChangeArrowheads="1"/>
            </p:cNvSpPr>
            <p:nvPr userDrawn="1"/>
          </p:nvSpPr>
          <p:spPr bwMode="auto">
            <a:xfrm>
              <a:off x="4572000" y="304754"/>
              <a:ext cx="2506663" cy="3698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eaLnBrk="1" hangingPunct="1">
                <a:defRPr/>
              </a:pPr>
              <a:r>
                <a:rPr lang="en-US" altLang="zh-CN" b="1">
                  <a:solidFill>
                    <a:srgbClr val="CC9900"/>
                  </a:solidFill>
                  <a:latin typeface="Monotype Corsiva" pitchFamily="66" charset="0"/>
                </a:rPr>
                <a:t>Where Ideas Become Reality</a:t>
              </a:r>
            </a:p>
          </p:txBody>
        </p:sp>
      </p:grpSp>
      <p:sp>
        <p:nvSpPr>
          <p:cNvPr id="11" name="Content Placeholder 10"/>
          <p:cNvSpPr>
            <a:spLocks noGrp="1"/>
          </p:cNvSpPr>
          <p:nvPr>
            <p:ph sz="quarter" idx="11"/>
          </p:nvPr>
        </p:nvSpPr>
        <p:spPr>
          <a:xfrm>
            <a:off x="457200" y="2011362"/>
            <a:ext cx="8229600" cy="4648200"/>
          </a:xfrm>
        </p:spPr>
        <p:txBody>
          <a:bodyPr/>
          <a:lstStyle>
            <a:lvl1pPr marL="342900" indent="-342900">
              <a:buClr>
                <a:srgbClr val="FFCC66"/>
              </a:buClr>
              <a:buFont typeface="Wingdings" pitchFamily="2" charset="2"/>
              <a:buChar char="Ø"/>
              <a:defRPr>
                <a:solidFill>
                  <a:schemeClr val="tx1"/>
                </a:solidFill>
                <a:latin typeface="Arial" pitchFamily="34" charset="0"/>
                <a:cs typeface="Arial" pitchFamily="34" charset="0"/>
              </a:defRPr>
            </a:lvl1pPr>
            <a:lvl2pPr marL="742950" indent="-285750">
              <a:buClr>
                <a:srgbClr val="FFCC66"/>
              </a:buClr>
              <a:buFont typeface="Wingdings" pitchFamily="2" charset="2"/>
              <a:buChar char="§"/>
              <a:defRPr>
                <a:latin typeface="Arial" pitchFamily="34" charset="0"/>
                <a:cs typeface="Arial" pitchFamily="34" charset="0"/>
              </a:defRPr>
            </a:lvl2pPr>
            <a:lvl3pPr marL="1143000" indent="-228600">
              <a:buClr>
                <a:srgbClr val="FFCC66"/>
              </a:buClr>
              <a:buFont typeface="Arial" pitchFamily="34" charset="0"/>
              <a:buChar char="•"/>
              <a:defRPr>
                <a:latin typeface="Arial" pitchFamily="34" charset="0"/>
                <a:cs typeface="Arial" pitchFamily="34" charset="0"/>
              </a:defRPr>
            </a:lvl3pPr>
            <a:lvl4pPr marL="1600200" indent="-228600">
              <a:buClr>
                <a:srgbClr val="FFCC66"/>
              </a:buClr>
              <a:buFont typeface="Arial" pitchFamily="34" charset="0"/>
              <a:buChar char="−"/>
              <a:defRPr>
                <a:latin typeface="Arial" pitchFamily="34" charset="0"/>
                <a:cs typeface="Arial" pitchFamily="34" charset="0"/>
              </a:defRPr>
            </a:lvl4pPr>
            <a:lvl5pPr marL="2057400" indent="-228600">
              <a:buClr>
                <a:srgbClr val="FFCC66"/>
              </a:buClr>
              <a:buFont typeface="Arial" pitchFamily="34" charset="0"/>
              <a:buChar char="→"/>
              <a:defRPr>
                <a:latin typeface="Arial" pitchFamily="34" charset="0"/>
                <a:cs typeface="Arial"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 Fifth level</a:t>
            </a:r>
          </a:p>
        </p:txBody>
      </p:sp>
      <p:sp>
        <p:nvSpPr>
          <p:cNvPr id="12" name="Title 11"/>
          <p:cNvSpPr>
            <a:spLocks noGrp="1"/>
          </p:cNvSpPr>
          <p:nvPr>
            <p:ph type="title" hasCustomPrompt="1"/>
          </p:nvPr>
        </p:nvSpPr>
        <p:spPr>
          <a:xfrm>
            <a:off x="457200" y="1143000"/>
            <a:ext cx="8229600" cy="868362"/>
          </a:xfrm>
        </p:spPr>
        <p:txBody>
          <a:bodyPr/>
          <a:lstStyle>
            <a:lvl1pPr>
              <a:defRPr sz="3400"/>
            </a:lvl1pPr>
          </a:lstStyle>
          <a:p>
            <a:r>
              <a:rPr lang="en-US" dirty="0"/>
              <a:t>CLICK TO EDIT MASTER TITLE STYLE</a:t>
            </a:r>
          </a:p>
        </p:txBody>
      </p:sp>
      <p:sp>
        <p:nvSpPr>
          <p:cNvPr id="13" name="Slide Number Placeholder 5"/>
          <p:cNvSpPr>
            <a:spLocks noGrp="1"/>
          </p:cNvSpPr>
          <p:nvPr>
            <p:ph type="sldNum" sz="quarter" idx="12"/>
          </p:nvPr>
        </p:nvSpPr>
        <p:spPr>
          <a:xfrm>
            <a:off x="8724900" y="735013"/>
            <a:ext cx="409575" cy="234950"/>
          </a:xfrm>
          <a:prstGeom prst="rect">
            <a:avLst/>
          </a:prstGeom>
        </p:spPr>
        <p:txBody>
          <a:bodyPr vert="horz" wrap="square" lIns="91440" tIns="45720" rIns="91440" bIns="45720" numCol="1" anchor="t" anchorCtr="0" compatLnSpc="1">
            <a:prstTxWarp prst="textNoShape">
              <a:avLst/>
            </a:prstTxWarp>
          </a:bodyPr>
          <a:lstStyle>
            <a:lvl1pPr algn="r">
              <a:defRPr sz="1200"/>
            </a:lvl1pPr>
          </a:lstStyle>
          <a:p>
            <a:fld id="{9E0DF7C0-E924-49C9-9FE7-DFCD8B4EE6AD}" type="slidenum">
              <a:rPr lang="en-US" altLang="zh-CN" smtClean="0"/>
              <a:pPr/>
              <a:t>‹#›</a:t>
            </a:fld>
            <a:endParaRPr lang="en-US" altLang="zh-CN" dirty="0"/>
          </a:p>
        </p:txBody>
      </p:sp>
      <p:pic>
        <p:nvPicPr>
          <p:cNvPr id="8" name="Picture 3"/>
          <p:cNvPicPr>
            <a:picLocks noChangeAspect="1" noChangeArrowheads="1"/>
          </p:cNvPicPr>
          <p:nvPr userDrawn="1"/>
        </p:nvPicPr>
        <p:blipFill>
          <a:blip r:embed="rId3">
            <a:extLst>
              <a:ext uri="{28A0092B-C50C-407E-A947-70E740481C1C}">
                <a14:useLocalDpi xmlns:a14="http://schemas.microsoft.com/office/drawing/2010/main" val="0"/>
              </a:ext>
            </a:extLst>
          </a:blip>
          <a:stretch>
            <a:fillRect/>
          </a:stretch>
        </p:blipFill>
        <p:spPr bwMode="auto">
          <a:xfrm>
            <a:off x="13174" y="0"/>
            <a:ext cx="9117652" cy="969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73784055"/>
      </p:ext>
    </p:extLst>
  </p:cSld>
  <p:clrMapOvr>
    <a:masterClrMapping/>
  </p:clrMapOvr>
  <p:hf hdr="0" ftr="0" dt="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050"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zh-CN" dirty="0"/>
              <a:t>CLICK TO EDIT MASTER TITLE STYLE</a:t>
            </a:r>
          </a:p>
        </p:txBody>
      </p:sp>
      <p:sp>
        <p:nvSpPr>
          <p:cNvPr id="2051"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endParaRPr lang="en-US" altLang="zh-CN" dirty="0"/>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defRPr>
            </a:lvl1pPr>
          </a:lstStyle>
          <a:p>
            <a:endParaRPr lang="en-US" altLang="zh-CN"/>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defRPr>
            </a:lvl1pPr>
          </a:lstStyle>
          <a:p>
            <a:endParaRPr lang="zh-CN" altLang="zh-CN"/>
          </a:p>
        </p:txBody>
      </p:sp>
      <p:sp>
        <p:nvSpPr>
          <p:cNvPr id="11" name="Rectangle 10"/>
          <p:cNvSpPr/>
          <p:nvPr userDrawn="1"/>
        </p:nvSpPr>
        <p:spPr>
          <a:xfrm>
            <a:off x="7315200" y="6172200"/>
            <a:ext cx="838200" cy="2286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en-US">
              <a:solidFill>
                <a:srgbClr val="FFFFFF"/>
              </a:solidFill>
            </a:endParaRPr>
          </a:p>
        </p:txBody>
      </p:sp>
    </p:spTree>
  </p:cSld>
  <p:clrMap bg1="lt1" tx1="dk1" bg2="lt2" tx2="dk2" accent1="accent1" accent2="accent2" accent3="accent3" accent4="accent4" accent5="accent5" accent6="accent6" hlink="hlink" folHlink="folHlink"/>
  <p:sldLayoutIdLst>
    <p:sldLayoutId id="2147484255" r:id="rId1"/>
    <p:sldLayoutId id="2147484257" r:id="rId2"/>
  </p:sldLayoutIdLst>
  <p:hf hdr="0" ftr="0" dt="0"/>
  <p:txStyles>
    <p:titleStyle>
      <a:lvl1pPr algn="ctr" rtl="0" eaLnBrk="0" fontAlgn="base" hangingPunct="0">
        <a:spcBef>
          <a:spcPct val="0"/>
        </a:spcBef>
        <a:spcAft>
          <a:spcPct val="0"/>
        </a:spcAft>
        <a:defRPr sz="4000" b="1" kern="1200">
          <a:solidFill>
            <a:srgbClr val="CC9900"/>
          </a:solidFill>
          <a:latin typeface="Arial" pitchFamily="34" charset="0"/>
          <a:ea typeface="+mj-ea"/>
          <a:cs typeface="Arial" pitchFamily="34" charset="0"/>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eaLnBrk="0" fontAlgn="base" hangingPunct="0">
        <a:spcBef>
          <a:spcPct val="20000"/>
        </a:spcBef>
        <a:spcAft>
          <a:spcPct val="0"/>
        </a:spcAft>
        <a:buFont typeface="Wingdings" pitchFamily="2" charset="2"/>
        <a:buChar char="Ø"/>
        <a:defRPr sz="3200" kern="1200">
          <a:solidFill>
            <a:srgbClr val="D7C05F"/>
          </a:solidFill>
          <a:latin typeface="+mn-lt"/>
          <a:ea typeface="+mn-ea"/>
          <a:cs typeface="+mn-cs"/>
        </a:defRPr>
      </a:lvl1pPr>
      <a:lvl2pPr marL="742950" indent="-285750" algn="l" rtl="0" eaLnBrk="0" fontAlgn="base" hangingPunct="0">
        <a:spcBef>
          <a:spcPct val="20000"/>
        </a:spcBef>
        <a:spcAft>
          <a:spcPct val="0"/>
        </a:spcAft>
        <a:buFont typeface="Arial" charset="0"/>
        <a:buChar char="–"/>
        <a:defRPr sz="2800" kern="1200">
          <a:solidFill>
            <a:schemeClr val="tx1"/>
          </a:solidFill>
          <a:latin typeface="+mn-lt"/>
          <a:ea typeface="+mn-ea"/>
          <a:cs typeface="+mn-cs"/>
        </a:defRPr>
      </a:lvl2pPr>
      <a:lvl3pPr marL="1143000" indent="-228600" algn="l" rtl="0" eaLnBrk="0" fontAlgn="base" hangingPunct="0">
        <a:spcBef>
          <a:spcPct val="20000"/>
        </a:spcBef>
        <a:spcAft>
          <a:spcPct val="0"/>
        </a:spcAft>
        <a:buFont typeface="Arial" charset="0"/>
        <a:buChar char="•"/>
        <a:defRPr sz="2400" kern="1200">
          <a:solidFill>
            <a:schemeClr val="tx1"/>
          </a:solidFill>
          <a:latin typeface="+mn-lt"/>
          <a:ea typeface="+mn-ea"/>
          <a:cs typeface="+mn-cs"/>
        </a:defRPr>
      </a:lvl3pPr>
      <a:lvl4pPr marL="16002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4pPr>
      <a:lvl5pPr marL="2057400" indent="-228600" algn="l" rtl="0" eaLnBrk="0" fontAlgn="base" hangingPunct="0">
        <a:spcBef>
          <a:spcPct val="20000"/>
        </a:spcBef>
        <a:spcAft>
          <a:spcPct val="0"/>
        </a:spcAft>
        <a:buFont typeface="Arial"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7.png"/></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19300" y="6019800"/>
            <a:ext cx="6629400" cy="461665"/>
          </a:xfrm>
          <a:prstGeom prst="rect">
            <a:avLst/>
          </a:prstGeom>
          <a:noFill/>
          <a:scene3d>
            <a:camera prst="orthographicFront">
              <a:rot lat="0" lon="21299999" rev="0"/>
            </a:camera>
            <a:lightRig rig="threePt" dir="t"/>
          </a:scene3d>
        </p:spPr>
        <p:txBody>
          <a:bodyPr>
            <a:spAutoFit/>
          </a:bodyPr>
          <a:lstStyle/>
          <a:p>
            <a:pPr algn="ctr">
              <a:defRPr/>
            </a:pPr>
            <a:r>
              <a:rPr lang="en-US" sz="2400" b="1" i="1" dirty="0">
                <a:solidFill>
                  <a:srgbClr val="CC9900"/>
                </a:solidFill>
                <a:effectLst>
                  <a:outerShdw blurRad="38100" dist="38100" dir="2700000" algn="tl">
                    <a:srgbClr val="000000">
                      <a:alpha val="43137"/>
                    </a:srgbClr>
                  </a:outerShdw>
                </a:effectLst>
                <a:cs typeface="Arial" pitchFamily="34" charset="0"/>
              </a:rPr>
              <a:t>Where Ideas Become Reality</a:t>
            </a:r>
            <a:endParaRPr lang="en-US" sz="2400" b="1" i="1" dirty="0">
              <a:solidFill>
                <a:srgbClr val="CC9900"/>
              </a:solidFill>
              <a:cs typeface="Arial" pitchFamily="34" charset="0"/>
            </a:endParaRPr>
          </a:p>
        </p:txBody>
      </p:sp>
      <p:sp>
        <p:nvSpPr>
          <p:cNvPr id="2" name="Subtitle 1"/>
          <p:cNvSpPr>
            <a:spLocks noGrp="1"/>
          </p:cNvSpPr>
          <p:nvPr>
            <p:ph type="subTitle" idx="1"/>
          </p:nvPr>
        </p:nvSpPr>
        <p:spPr>
          <a:xfrm>
            <a:off x="1752600" y="3200400"/>
            <a:ext cx="7162800" cy="2667000"/>
          </a:xfrm>
        </p:spPr>
        <p:txBody>
          <a:bodyPr/>
          <a:lstStyle/>
          <a:p>
            <a:pPr>
              <a:defRPr/>
            </a:pPr>
            <a:r>
              <a:rPr lang="en-US" sz="2000" dirty="0">
                <a:latin typeface="Arial" panose="020B0604020202020204" pitchFamily="34" charset="0"/>
                <a:cs typeface="Arial" panose="020B0604020202020204" pitchFamily="34" charset="0"/>
              </a:rPr>
              <a:t>Center for Innovation through Visualization &amp; Simulation</a:t>
            </a:r>
          </a:p>
          <a:p>
            <a:pPr>
              <a:defRPr/>
            </a:pPr>
            <a:r>
              <a:rPr lang="en-US" sz="2000" dirty="0">
                <a:latin typeface="Arial" panose="020B0604020202020204" pitchFamily="34" charset="0"/>
                <a:cs typeface="Arial" panose="020B0604020202020204" pitchFamily="34" charset="0"/>
              </a:rPr>
              <a:t>(CIVS)</a:t>
            </a:r>
          </a:p>
          <a:p>
            <a:pPr>
              <a:defRPr/>
            </a:pPr>
            <a:r>
              <a:rPr lang="en-US" sz="2000" dirty="0">
                <a:latin typeface="Arial" panose="020B0604020202020204" pitchFamily="34" charset="0"/>
                <a:cs typeface="Arial" panose="020B0604020202020204" pitchFamily="34" charset="0"/>
              </a:rPr>
              <a:t>Purdue University Northwest</a:t>
            </a:r>
          </a:p>
          <a:p>
            <a:pPr>
              <a:defRPr/>
            </a:pPr>
            <a:r>
              <a:rPr lang="en-US" sz="2000" dirty="0">
                <a:latin typeface="Arial" panose="020B0604020202020204" pitchFamily="34" charset="0"/>
                <a:cs typeface="Arial" panose="020B0604020202020204" pitchFamily="34" charset="0"/>
              </a:rPr>
              <a:t>Hammond, IN 46323</a:t>
            </a:r>
          </a:p>
          <a:p>
            <a:endParaRPr lang="en-US" sz="1800" dirty="0">
              <a:latin typeface="Arial" panose="020B0604020202020204" pitchFamily="34" charset="0"/>
              <a:cs typeface="Arial" panose="020B0604020202020204" pitchFamily="34" charset="0"/>
            </a:endParaRPr>
          </a:p>
          <a:p>
            <a:endParaRPr lang="en-US" sz="1800" dirty="0">
              <a:latin typeface="Arial" panose="020B0604020202020204" pitchFamily="34" charset="0"/>
              <a:cs typeface="Arial" panose="020B0604020202020204" pitchFamily="34" charset="0"/>
            </a:endParaRPr>
          </a:p>
          <a:p>
            <a:r>
              <a:rPr lang="en-US" sz="1800" dirty="0">
                <a:latin typeface="Arial" panose="020B0604020202020204" pitchFamily="34" charset="0"/>
                <a:cs typeface="Arial" panose="020B0604020202020204" pitchFamily="34" charset="0"/>
              </a:rPr>
              <a:t>October 05, 2017</a:t>
            </a:r>
          </a:p>
        </p:txBody>
      </p:sp>
      <p:sp>
        <p:nvSpPr>
          <p:cNvPr id="5" name="Title 4"/>
          <p:cNvSpPr>
            <a:spLocks noGrp="1"/>
          </p:cNvSpPr>
          <p:nvPr>
            <p:ph type="ctrTitle"/>
          </p:nvPr>
        </p:nvSpPr>
        <p:spPr>
          <a:xfrm>
            <a:off x="1981200" y="914400"/>
            <a:ext cx="6629400" cy="1470025"/>
          </a:xfrm>
        </p:spPr>
        <p:txBody>
          <a:bodyPr/>
          <a:lstStyle/>
          <a:p>
            <a:r>
              <a:rPr lang="en-US" dirty="0"/>
              <a:t>Titanic: Machine Learning from Disaster</a:t>
            </a:r>
          </a:p>
        </p:txBody>
      </p:sp>
    </p:spTree>
    <p:extLst>
      <p:ext uri="{BB962C8B-B14F-4D97-AF65-F5344CB8AC3E}">
        <p14:creationId xmlns:p14="http://schemas.microsoft.com/office/powerpoint/2010/main" val="30279885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10</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769441"/>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Exploratory data analysis</a:t>
            </a:r>
            <a:br>
              <a:rPr lang="en-US" sz="2400" dirty="0">
                <a:solidFill>
                  <a:schemeClr val="dk1"/>
                </a:solidFill>
                <a:latin typeface="Arial"/>
                <a:ea typeface="Arial"/>
                <a:cs typeface="Arial"/>
              </a:rPr>
            </a:br>
            <a:r>
              <a:rPr lang="en-US" sz="2000" dirty="0">
                <a:solidFill>
                  <a:schemeClr val="dk1"/>
                </a:solidFill>
                <a:latin typeface="Arial"/>
                <a:cs typeface="Arial"/>
              </a:rPr>
              <a:t>Statistical summary</a:t>
            </a:r>
          </a:p>
        </p:txBody>
      </p:sp>
      <p:pic>
        <p:nvPicPr>
          <p:cNvPr id="2" name="图片 1">
            <a:extLst>
              <a:ext uri="{FF2B5EF4-FFF2-40B4-BE49-F238E27FC236}">
                <a16:creationId xmlns:a16="http://schemas.microsoft.com/office/drawing/2014/main" id="{6F1E201C-2157-4E2F-BA99-5BB1F90C64BA}"/>
              </a:ext>
            </a:extLst>
          </p:cNvPr>
          <p:cNvPicPr>
            <a:picLocks noChangeAspect="1"/>
          </p:cNvPicPr>
          <p:nvPr/>
        </p:nvPicPr>
        <p:blipFill>
          <a:blip r:embed="rId2"/>
          <a:stretch>
            <a:fillRect/>
          </a:stretch>
        </p:blipFill>
        <p:spPr>
          <a:xfrm>
            <a:off x="421821" y="2604775"/>
            <a:ext cx="8324850" cy="4100825"/>
          </a:xfrm>
          <a:prstGeom prst="rect">
            <a:avLst/>
          </a:prstGeom>
        </p:spPr>
      </p:pic>
      <p:sp>
        <p:nvSpPr>
          <p:cNvPr id="5" name="矩形 4">
            <a:extLst>
              <a:ext uri="{FF2B5EF4-FFF2-40B4-BE49-F238E27FC236}">
                <a16:creationId xmlns:a16="http://schemas.microsoft.com/office/drawing/2014/main" id="{2EE5DE0A-FFD5-4718-BC15-D70B6A7F2F60}"/>
              </a:ext>
            </a:extLst>
          </p:cNvPr>
          <p:cNvSpPr/>
          <p:nvPr/>
        </p:nvSpPr>
        <p:spPr>
          <a:xfrm>
            <a:off x="304800" y="4114800"/>
            <a:ext cx="1600200" cy="1676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301370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11</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769441"/>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Exploratory data analysis</a:t>
            </a:r>
            <a:br>
              <a:rPr lang="en-US" sz="2400" dirty="0">
                <a:solidFill>
                  <a:schemeClr val="dk1"/>
                </a:solidFill>
                <a:latin typeface="Arial"/>
                <a:ea typeface="Arial"/>
                <a:cs typeface="Arial"/>
              </a:rPr>
            </a:br>
            <a:r>
              <a:rPr lang="en-US" sz="2000" dirty="0">
                <a:solidFill>
                  <a:schemeClr val="dk1"/>
                </a:solidFill>
                <a:latin typeface="Arial"/>
                <a:ea typeface="Arial"/>
                <a:cs typeface="Arial"/>
              </a:rPr>
              <a:t>Women are more likely to survive.</a:t>
            </a:r>
          </a:p>
        </p:txBody>
      </p:sp>
      <p:pic>
        <p:nvPicPr>
          <p:cNvPr id="5" name="图片 4">
            <a:extLst>
              <a:ext uri="{FF2B5EF4-FFF2-40B4-BE49-F238E27FC236}">
                <a16:creationId xmlns:a16="http://schemas.microsoft.com/office/drawing/2014/main" id="{50760677-C0A5-4AE1-9F8E-054C5A525B4C}"/>
              </a:ext>
            </a:extLst>
          </p:cNvPr>
          <p:cNvPicPr>
            <a:picLocks noChangeAspect="1"/>
          </p:cNvPicPr>
          <p:nvPr/>
        </p:nvPicPr>
        <p:blipFill>
          <a:blip r:embed="rId3"/>
          <a:stretch>
            <a:fillRect/>
          </a:stretch>
        </p:blipFill>
        <p:spPr>
          <a:xfrm>
            <a:off x="1447800" y="2743199"/>
            <a:ext cx="6400800" cy="4083529"/>
          </a:xfrm>
          <a:prstGeom prst="rect">
            <a:avLst/>
          </a:prstGeom>
        </p:spPr>
      </p:pic>
    </p:spTree>
    <p:extLst>
      <p:ext uri="{BB962C8B-B14F-4D97-AF65-F5344CB8AC3E}">
        <p14:creationId xmlns:p14="http://schemas.microsoft.com/office/powerpoint/2010/main" val="42047856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12</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1231106"/>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Exploratory data analysis</a:t>
            </a:r>
          </a:p>
          <a:p>
            <a:pPr lvl="1">
              <a:spcBef>
                <a:spcPts val="600"/>
              </a:spcBef>
              <a:spcAft>
                <a:spcPts val="600"/>
              </a:spcAft>
              <a:buClr>
                <a:srgbClr val="CC9900"/>
              </a:buClr>
            </a:pPr>
            <a:r>
              <a:rPr lang="en-US" sz="2000" dirty="0">
                <a:solidFill>
                  <a:schemeClr val="dk1"/>
                </a:solidFill>
                <a:latin typeface="Arial"/>
                <a:ea typeface="Arial"/>
                <a:cs typeface="Arial"/>
              </a:rPr>
              <a:t>passengers who are less than 10 are more likely to survive than older ones who are more than 12 and less than 50</a:t>
            </a:r>
          </a:p>
        </p:txBody>
      </p:sp>
      <p:pic>
        <p:nvPicPr>
          <p:cNvPr id="2" name="图片 1">
            <a:extLst>
              <a:ext uri="{FF2B5EF4-FFF2-40B4-BE49-F238E27FC236}">
                <a16:creationId xmlns:a16="http://schemas.microsoft.com/office/drawing/2014/main" id="{CACD61A6-5AB7-4F77-A974-317C89CEEBA8}"/>
              </a:ext>
            </a:extLst>
          </p:cNvPr>
          <p:cNvPicPr>
            <a:picLocks noChangeAspect="1"/>
          </p:cNvPicPr>
          <p:nvPr/>
        </p:nvPicPr>
        <p:blipFill>
          <a:blip r:embed="rId2"/>
          <a:stretch>
            <a:fillRect/>
          </a:stretch>
        </p:blipFill>
        <p:spPr>
          <a:xfrm>
            <a:off x="1524001" y="2925492"/>
            <a:ext cx="6248400" cy="3932507"/>
          </a:xfrm>
          <a:prstGeom prst="rect">
            <a:avLst/>
          </a:prstGeom>
        </p:spPr>
      </p:pic>
    </p:spTree>
    <p:extLst>
      <p:ext uri="{BB962C8B-B14F-4D97-AF65-F5344CB8AC3E}">
        <p14:creationId xmlns:p14="http://schemas.microsoft.com/office/powerpoint/2010/main" val="167016430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13</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984885"/>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Exploratory data analysis</a:t>
            </a:r>
          </a:p>
          <a:p>
            <a:pPr lvl="1">
              <a:spcBef>
                <a:spcPts val="600"/>
              </a:spcBef>
              <a:spcAft>
                <a:spcPts val="600"/>
              </a:spcAft>
              <a:buClr>
                <a:srgbClr val="CC9900"/>
              </a:buClr>
            </a:pPr>
            <a:r>
              <a:rPr lang="en-US" sz="2400" dirty="0">
                <a:solidFill>
                  <a:schemeClr val="dk1"/>
                </a:solidFill>
                <a:latin typeface="Arial"/>
                <a:ea typeface="Arial"/>
                <a:cs typeface="Arial"/>
              </a:rPr>
              <a:t>Women and children first !</a:t>
            </a:r>
          </a:p>
        </p:txBody>
      </p:sp>
      <p:pic>
        <p:nvPicPr>
          <p:cNvPr id="1026" name="Picture 2" descr="“titanic women and children first”的图片搜索结果">
            <a:extLst>
              <a:ext uri="{FF2B5EF4-FFF2-40B4-BE49-F238E27FC236}">
                <a16:creationId xmlns:a16="http://schemas.microsoft.com/office/drawing/2014/main" id="{FEC905C3-D9B4-421D-99D6-00737678529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86000" y="2816501"/>
            <a:ext cx="4210050" cy="37782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3702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14</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923330"/>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Exploratory data analysis</a:t>
            </a:r>
          </a:p>
          <a:p>
            <a:pPr lvl="1">
              <a:spcBef>
                <a:spcPts val="600"/>
              </a:spcBef>
              <a:spcAft>
                <a:spcPts val="600"/>
              </a:spcAft>
              <a:buClr>
                <a:srgbClr val="CC9900"/>
              </a:buClr>
            </a:pPr>
            <a:r>
              <a:rPr lang="en-US" sz="2000" dirty="0">
                <a:solidFill>
                  <a:schemeClr val="dk1"/>
                </a:solidFill>
                <a:latin typeface="Arial"/>
                <a:ea typeface="Arial"/>
                <a:cs typeface="Arial"/>
              </a:rPr>
              <a:t>Passengers with cheaper ticket fares are more likely to die.</a:t>
            </a:r>
          </a:p>
        </p:txBody>
      </p:sp>
      <p:pic>
        <p:nvPicPr>
          <p:cNvPr id="5" name="图片 4">
            <a:extLst>
              <a:ext uri="{FF2B5EF4-FFF2-40B4-BE49-F238E27FC236}">
                <a16:creationId xmlns:a16="http://schemas.microsoft.com/office/drawing/2014/main" id="{26F3E394-BC28-489C-90F2-6AB8C4E7F226}"/>
              </a:ext>
            </a:extLst>
          </p:cNvPr>
          <p:cNvPicPr>
            <a:picLocks noChangeAspect="1"/>
          </p:cNvPicPr>
          <p:nvPr/>
        </p:nvPicPr>
        <p:blipFill>
          <a:blip r:embed="rId3"/>
          <a:stretch>
            <a:fillRect/>
          </a:stretch>
        </p:blipFill>
        <p:spPr>
          <a:xfrm>
            <a:off x="1371600" y="2593008"/>
            <a:ext cx="6651797" cy="4258772"/>
          </a:xfrm>
          <a:prstGeom prst="rect">
            <a:avLst/>
          </a:prstGeom>
        </p:spPr>
      </p:pic>
    </p:spTree>
    <p:extLst>
      <p:ext uri="{BB962C8B-B14F-4D97-AF65-F5344CB8AC3E}">
        <p14:creationId xmlns:p14="http://schemas.microsoft.com/office/powerpoint/2010/main" val="37932669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15</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1231106"/>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Exploratory data analysis</a:t>
            </a:r>
          </a:p>
          <a:p>
            <a:pPr lvl="1">
              <a:spcBef>
                <a:spcPts val="600"/>
              </a:spcBef>
              <a:spcAft>
                <a:spcPts val="600"/>
              </a:spcAft>
              <a:buClr>
                <a:srgbClr val="CC9900"/>
              </a:buClr>
            </a:pPr>
            <a:r>
              <a:rPr lang="en-US" sz="2000" dirty="0">
                <a:solidFill>
                  <a:schemeClr val="dk1"/>
                </a:solidFill>
                <a:latin typeface="Arial"/>
                <a:ea typeface="Arial"/>
                <a:cs typeface="Arial"/>
              </a:rPr>
              <a:t>Adults (age between 15 and 50) with lowest ticket fares are more likely to die.</a:t>
            </a:r>
          </a:p>
        </p:txBody>
      </p:sp>
      <p:pic>
        <p:nvPicPr>
          <p:cNvPr id="2" name="图片 1">
            <a:extLst>
              <a:ext uri="{FF2B5EF4-FFF2-40B4-BE49-F238E27FC236}">
                <a16:creationId xmlns:a16="http://schemas.microsoft.com/office/drawing/2014/main" id="{D624C773-02CC-40F1-81E7-5FB11266D2B0}"/>
              </a:ext>
            </a:extLst>
          </p:cNvPr>
          <p:cNvPicPr>
            <a:picLocks noChangeAspect="1"/>
          </p:cNvPicPr>
          <p:nvPr/>
        </p:nvPicPr>
        <p:blipFill>
          <a:blip r:embed="rId2"/>
          <a:stretch>
            <a:fillRect/>
          </a:stretch>
        </p:blipFill>
        <p:spPr>
          <a:xfrm>
            <a:off x="1524000" y="2873117"/>
            <a:ext cx="6248400" cy="3970733"/>
          </a:xfrm>
          <a:prstGeom prst="rect">
            <a:avLst/>
          </a:prstGeom>
        </p:spPr>
      </p:pic>
    </p:spTree>
    <p:extLst>
      <p:ext uri="{BB962C8B-B14F-4D97-AF65-F5344CB8AC3E}">
        <p14:creationId xmlns:p14="http://schemas.microsoft.com/office/powerpoint/2010/main" val="11172755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16</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923330"/>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Exploratory data analysis</a:t>
            </a:r>
          </a:p>
          <a:p>
            <a:pPr lvl="1">
              <a:spcBef>
                <a:spcPts val="600"/>
              </a:spcBef>
              <a:spcAft>
                <a:spcPts val="600"/>
              </a:spcAft>
              <a:buClr>
                <a:srgbClr val="CC9900"/>
              </a:buClr>
            </a:pPr>
            <a:r>
              <a:rPr lang="en-US" sz="2000" dirty="0">
                <a:solidFill>
                  <a:schemeClr val="dk1"/>
                </a:solidFill>
                <a:latin typeface="Arial"/>
                <a:ea typeface="Arial"/>
                <a:cs typeface="Arial"/>
              </a:rPr>
              <a:t>Let’s see if higher </a:t>
            </a:r>
            <a:r>
              <a:rPr lang="en-US" sz="2000" dirty="0" err="1">
                <a:solidFill>
                  <a:schemeClr val="dk1"/>
                </a:solidFill>
                <a:latin typeface="Arial"/>
                <a:ea typeface="Arial"/>
                <a:cs typeface="Arial"/>
              </a:rPr>
              <a:t>Pclass</a:t>
            </a:r>
            <a:r>
              <a:rPr lang="en-US" sz="2000" dirty="0">
                <a:solidFill>
                  <a:schemeClr val="dk1"/>
                </a:solidFill>
                <a:latin typeface="Arial"/>
                <a:ea typeface="Arial"/>
                <a:cs typeface="Arial"/>
              </a:rPr>
              <a:t> has higher fare</a:t>
            </a:r>
          </a:p>
        </p:txBody>
      </p:sp>
      <p:pic>
        <p:nvPicPr>
          <p:cNvPr id="6" name="图片 5">
            <a:extLst>
              <a:ext uri="{FF2B5EF4-FFF2-40B4-BE49-F238E27FC236}">
                <a16:creationId xmlns:a16="http://schemas.microsoft.com/office/drawing/2014/main" id="{42C980CA-2CD3-4B0E-9989-B2827EC6C9B9}"/>
              </a:ext>
            </a:extLst>
          </p:cNvPr>
          <p:cNvPicPr/>
          <p:nvPr/>
        </p:nvPicPr>
        <p:blipFill>
          <a:blip r:embed="rId2"/>
          <a:stretch>
            <a:fillRect/>
          </a:stretch>
        </p:blipFill>
        <p:spPr>
          <a:xfrm>
            <a:off x="1524000" y="3048000"/>
            <a:ext cx="5664240" cy="3505200"/>
          </a:xfrm>
          <a:prstGeom prst="rect">
            <a:avLst/>
          </a:prstGeom>
        </p:spPr>
      </p:pic>
    </p:spTree>
    <p:extLst>
      <p:ext uri="{BB962C8B-B14F-4D97-AF65-F5344CB8AC3E}">
        <p14:creationId xmlns:p14="http://schemas.microsoft.com/office/powerpoint/2010/main" val="35203244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17</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923330"/>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Exploratory data analysis</a:t>
            </a:r>
          </a:p>
          <a:p>
            <a:pPr lvl="1">
              <a:spcBef>
                <a:spcPts val="600"/>
              </a:spcBef>
              <a:spcAft>
                <a:spcPts val="600"/>
              </a:spcAft>
              <a:buClr>
                <a:srgbClr val="CC9900"/>
              </a:buClr>
            </a:pPr>
            <a:r>
              <a:rPr lang="en-US" altLang="zh-CN" dirty="0"/>
              <a:t>Let’s see if e</a:t>
            </a:r>
            <a:r>
              <a:rPr lang="en-US" dirty="0"/>
              <a:t>mbarkation site affects the survival</a:t>
            </a:r>
            <a:endParaRPr lang="en-US" sz="2000" dirty="0">
              <a:solidFill>
                <a:schemeClr val="dk1"/>
              </a:solidFill>
              <a:latin typeface="Arial"/>
              <a:ea typeface="Arial"/>
              <a:cs typeface="Arial"/>
            </a:endParaRPr>
          </a:p>
        </p:txBody>
      </p:sp>
      <p:pic>
        <p:nvPicPr>
          <p:cNvPr id="8" name="图片 7">
            <a:extLst>
              <a:ext uri="{FF2B5EF4-FFF2-40B4-BE49-F238E27FC236}">
                <a16:creationId xmlns:a16="http://schemas.microsoft.com/office/drawing/2014/main" id="{F22CAF33-540F-4A43-9717-2CB9F941F864}"/>
              </a:ext>
            </a:extLst>
          </p:cNvPr>
          <p:cNvPicPr/>
          <p:nvPr/>
        </p:nvPicPr>
        <p:blipFill>
          <a:blip r:embed="rId2"/>
          <a:stretch>
            <a:fillRect/>
          </a:stretch>
        </p:blipFill>
        <p:spPr>
          <a:xfrm>
            <a:off x="838200" y="2737840"/>
            <a:ext cx="6484388" cy="4043960"/>
          </a:xfrm>
          <a:prstGeom prst="rect">
            <a:avLst/>
          </a:prstGeom>
        </p:spPr>
      </p:pic>
      <p:sp>
        <p:nvSpPr>
          <p:cNvPr id="2" name="矩形 1">
            <a:extLst>
              <a:ext uri="{FF2B5EF4-FFF2-40B4-BE49-F238E27FC236}">
                <a16:creationId xmlns:a16="http://schemas.microsoft.com/office/drawing/2014/main" id="{DAC48479-C675-40BF-9B11-FF95939F2018}"/>
              </a:ext>
            </a:extLst>
          </p:cNvPr>
          <p:cNvSpPr/>
          <p:nvPr/>
        </p:nvSpPr>
        <p:spPr>
          <a:xfrm>
            <a:off x="6934200" y="5257800"/>
            <a:ext cx="1905000" cy="923330"/>
          </a:xfrm>
          <a:prstGeom prst="rect">
            <a:avLst/>
          </a:prstGeom>
        </p:spPr>
        <p:txBody>
          <a:bodyPr wrap="square">
            <a:spAutoFit/>
          </a:bodyPr>
          <a:lstStyle/>
          <a:p>
            <a:r>
              <a:rPr lang="en-US" b="1" dirty="0">
                <a:latin typeface="Atlas Grotesk"/>
              </a:rPr>
              <a:t>C = Cherbourg</a:t>
            </a:r>
          </a:p>
          <a:p>
            <a:r>
              <a:rPr lang="en-US" b="1" dirty="0">
                <a:latin typeface="Atlas Grotesk"/>
              </a:rPr>
              <a:t>Q = Queenstown</a:t>
            </a:r>
          </a:p>
          <a:p>
            <a:r>
              <a:rPr lang="en-US" b="1" dirty="0">
                <a:latin typeface="Atlas Grotesk"/>
              </a:rPr>
              <a:t>S = Southampton</a:t>
            </a:r>
            <a:endParaRPr lang="en-US" b="1" dirty="0"/>
          </a:p>
        </p:txBody>
      </p:sp>
    </p:spTree>
    <p:extLst>
      <p:ext uri="{BB962C8B-B14F-4D97-AF65-F5344CB8AC3E}">
        <p14:creationId xmlns:p14="http://schemas.microsoft.com/office/powerpoint/2010/main" val="228248075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18</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1200329"/>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Feature engineering</a:t>
            </a:r>
            <a:br>
              <a:rPr lang="en-US" sz="2400" dirty="0">
                <a:solidFill>
                  <a:schemeClr val="dk1"/>
                </a:solidFill>
                <a:latin typeface="Arial"/>
                <a:ea typeface="Arial"/>
                <a:cs typeface="Arial"/>
              </a:rPr>
            </a:br>
            <a:r>
              <a:rPr lang="en-US" altLang="zh-CN" sz="2400" dirty="0">
                <a:solidFill>
                  <a:schemeClr val="dk1"/>
                </a:solidFill>
                <a:latin typeface="Arial"/>
                <a:ea typeface="Arial"/>
                <a:cs typeface="Arial"/>
              </a:rPr>
              <a:t>create new features according to the features we have.</a:t>
            </a:r>
            <a:endParaRPr lang="en-US" sz="2400" dirty="0">
              <a:solidFill>
                <a:schemeClr val="dk1"/>
              </a:solidFill>
              <a:latin typeface="Arial"/>
              <a:ea typeface="Arial"/>
              <a:cs typeface="Arial"/>
            </a:endParaRPr>
          </a:p>
        </p:txBody>
      </p:sp>
      <p:sp>
        <p:nvSpPr>
          <p:cNvPr id="5" name="矩形 4">
            <a:extLst>
              <a:ext uri="{FF2B5EF4-FFF2-40B4-BE49-F238E27FC236}">
                <a16:creationId xmlns:a16="http://schemas.microsoft.com/office/drawing/2014/main" id="{198E3F7B-67B2-4799-8AAE-8105F33074EC}"/>
              </a:ext>
            </a:extLst>
          </p:cNvPr>
          <p:cNvSpPr/>
          <p:nvPr/>
        </p:nvSpPr>
        <p:spPr>
          <a:xfrm>
            <a:off x="990600" y="3505200"/>
            <a:ext cx="4572000" cy="1477328"/>
          </a:xfrm>
          <a:prstGeom prst="rect">
            <a:avLst/>
          </a:prstGeom>
        </p:spPr>
        <p:txBody>
          <a:bodyPr>
            <a:spAutoFit/>
          </a:bodyPr>
          <a:lstStyle/>
          <a:p>
            <a:pPr>
              <a:buFont typeface="Arial" panose="020B0604020202020204" pitchFamily="34" charset="0"/>
              <a:buChar char="•"/>
            </a:pPr>
            <a:r>
              <a:rPr lang="en-US" dirty="0" err="1">
                <a:solidFill>
                  <a:srgbClr val="000000"/>
                </a:solidFill>
                <a:latin typeface="Helvetica Neue"/>
              </a:rPr>
              <a:t>Braund</a:t>
            </a:r>
            <a:r>
              <a:rPr lang="en-US" dirty="0">
                <a:solidFill>
                  <a:srgbClr val="000000"/>
                </a:solidFill>
                <a:latin typeface="Helvetica Neue"/>
              </a:rPr>
              <a:t>, </a:t>
            </a:r>
            <a:r>
              <a:rPr lang="en-US" b="1" dirty="0">
                <a:solidFill>
                  <a:srgbClr val="000000"/>
                </a:solidFill>
                <a:latin typeface="Helvetica Neue"/>
              </a:rPr>
              <a:t>Mr.</a:t>
            </a:r>
            <a:r>
              <a:rPr lang="en-US" dirty="0">
                <a:solidFill>
                  <a:srgbClr val="000000"/>
                </a:solidFill>
                <a:latin typeface="Helvetica Neue"/>
              </a:rPr>
              <a:t> Owen Harris</a:t>
            </a:r>
          </a:p>
          <a:p>
            <a:pPr>
              <a:buFont typeface="Arial" panose="020B0604020202020204" pitchFamily="34" charset="0"/>
              <a:buChar char="•"/>
            </a:pPr>
            <a:r>
              <a:rPr lang="en-US" dirty="0" err="1">
                <a:solidFill>
                  <a:srgbClr val="000000"/>
                </a:solidFill>
                <a:latin typeface="Helvetica Neue"/>
              </a:rPr>
              <a:t>Heikkinen</a:t>
            </a:r>
            <a:r>
              <a:rPr lang="en-US" dirty="0">
                <a:solidFill>
                  <a:srgbClr val="000000"/>
                </a:solidFill>
                <a:latin typeface="Helvetica Neue"/>
              </a:rPr>
              <a:t>, </a:t>
            </a:r>
            <a:r>
              <a:rPr lang="en-US" b="1" dirty="0">
                <a:solidFill>
                  <a:srgbClr val="000000"/>
                </a:solidFill>
                <a:latin typeface="Helvetica Neue"/>
              </a:rPr>
              <a:t>Miss.</a:t>
            </a:r>
            <a:r>
              <a:rPr lang="en-US" dirty="0">
                <a:solidFill>
                  <a:srgbClr val="000000"/>
                </a:solidFill>
                <a:latin typeface="Helvetica Neue"/>
              </a:rPr>
              <a:t> </a:t>
            </a:r>
            <a:r>
              <a:rPr lang="en-US" dirty="0" err="1">
                <a:solidFill>
                  <a:srgbClr val="000000"/>
                </a:solidFill>
                <a:latin typeface="Helvetica Neue"/>
              </a:rPr>
              <a:t>Laina</a:t>
            </a:r>
            <a:endParaRPr lang="en-US" dirty="0">
              <a:solidFill>
                <a:srgbClr val="000000"/>
              </a:solidFill>
              <a:latin typeface="Helvetica Neue"/>
            </a:endParaRPr>
          </a:p>
          <a:p>
            <a:pPr>
              <a:buFont typeface="Arial" panose="020B0604020202020204" pitchFamily="34" charset="0"/>
              <a:buChar char="•"/>
            </a:pPr>
            <a:r>
              <a:rPr lang="en-US" dirty="0">
                <a:solidFill>
                  <a:srgbClr val="000000"/>
                </a:solidFill>
                <a:latin typeface="Helvetica Neue"/>
              </a:rPr>
              <a:t>Oliva y </a:t>
            </a:r>
            <a:r>
              <a:rPr lang="en-US" dirty="0" err="1">
                <a:solidFill>
                  <a:srgbClr val="000000"/>
                </a:solidFill>
                <a:latin typeface="Helvetica Neue"/>
              </a:rPr>
              <a:t>Ocana</a:t>
            </a:r>
            <a:r>
              <a:rPr lang="en-US" dirty="0">
                <a:solidFill>
                  <a:srgbClr val="000000"/>
                </a:solidFill>
                <a:latin typeface="Helvetica Neue"/>
              </a:rPr>
              <a:t>, </a:t>
            </a:r>
            <a:r>
              <a:rPr lang="en-US" b="1" dirty="0">
                <a:solidFill>
                  <a:srgbClr val="000000"/>
                </a:solidFill>
                <a:latin typeface="Helvetica Neue"/>
              </a:rPr>
              <a:t>Dona.</a:t>
            </a:r>
            <a:r>
              <a:rPr lang="en-US" dirty="0">
                <a:solidFill>
                  <a:srgbClr val="000000"/>
                </a:solidFill>
                <a:latin typeface="Helvetica Neue"/>
              </a:rPr>
              <a:t> Fermina</a:t>
            </a:r>
          </a:p>
          <a:p>
            <a:pPr>
              <a:buFont typeface="Arial" panose="020B0604020202020204" pitchFamily="34" charset="0"/>
              <a:buChar char="•"/>
            </a:pPr>
            <a:r>
              <a:rPr lang="en-US" dirty="0">
                <a:solidFill>
                  <a:srgbClr val="000000"/>
                </a:solidFill>
                <a:latin typeface="Helvetica Neue"/>
              </a:rPr>
              <a:t>Peter, </a:t>
            </a:r>
            <a:r>
              <a:rPr lang="en-US" b="1" dirty="0">
                <a:solidFill>
                  <a:srgbClr val="000000"/>
                </a:solidFill>
                <a:latin typeface="Helvetica Neue"/>
              </a:rPr>
              <a:t>Master.</a:t>
            </a:r>
            <a:r>
              <a:rPr lang="en-US" dirty="0">
                <a:solidFill>
                  <a:srgbClr val="000000"/>
                </a:solidFill>
                <a:latin typeface="Helvetica Neue"/>
              </a:rPr>
              <a:t> Michael J</a:t>
            </a:r>
          </a:p>
          <a:p>
            <a:pPr>
              <a:buFont typeface="Arial" panose="020B0604020202020204" pitchFamily="34" charset="0"/>
              <a:buChar char="•"/>
            </a:pPr>
            <a:r>
              <a:rPr lang="en-US" b="0" i="0" dirty="0">
                <a:solidFill>
                  <a:srgbClr val="000000"/>
                </a:solidFill>
                <a:effectLst/>
                <a:latin typeface="Helvetica Neue"/>
              </a:rPr>
              <a:t>…</a:t>
            </a:r>
          </a:p>
        </p:txBody>
      </p:sp>
      <p:sp>
        <p:nvSpPr>
          <p:cNvPr id="6" name="矩形 5">
            <a:extLst>
              <a:ext uri="{FF2B5EF4-FFF2-40B4-BE49-F238E27FC236}">
                <a16:creationId xmlns:a16="http://schemas.microsoft.com/office/drawing/2014/main" id="{DE590D06-3AF6-4466-8E20-8DC5172807C0}"/>
              </a:ext>
            </a:extLst>
          </p:cNvPr>
          <p:cNvSpPr/>
          <p:nvPr/>
        </p:nvSpPr>
        <p:spPr>
          <a:xfrm>
            <a:off x="6477000" y="3505200"/>
            <a:ext cx="1600200" cy="1754326"/>
          </a:xfrm>
          <a:prstGeom prst="rect">
            <a:avLst/>
          </a:prstGeom>
        </p:spPr>
        <p:txBody>
          <a:bodyPr wrap="square">
            <a:spAutoFit/>
          </a:bodyPr>
          <a:lstStyle/>
          <a:p>
            <a:pPr>
              <a:buFont typeface="Arial" panose="020B0604020202020204" pitchFamily="34" charset="0"/>
              <a:buChar char="•"/>
            </a:pPr>
            <a:r>
              <a:rPr lang="en-US" dirty="0">
                <a:solidFill>
                  <a:srgbClr val="000000"/>
                </a:solidFill>
                <a:latin typeface="Helvetica Neue"/>
              </a:rPr>
              <a:t>Officer</a:t>
            </a:r>
          </a:p>
          <a:p>
            <a:pPr>
              <a:buFont typeface="Arial" panose="020B0604020202020204" pitchFamily="34" charset="0"/>
              <a:buChar char="•"/>
            </a:pPr>
            <a:r>
              <a:rPr lang="en-US" dirty="0">
                <a:solidFill>
                  <a:srgbClr val="000000"/>
                </a:solidFill>
                <a:latin typeface="Helvetica Neue"/>
              </a:rPr>
              <a:t>Royalty</a:t>
            </a:r>
          </a:p>
          <a:p>
            <a:pPr>
              <a:buFont typeface="Arial" panose="020B0604020202020204" pitchFamily="34" charset="0"/>
              <a:buChar char="•"/>
            </a:pPr>
            <a:r>
              <a:rPr lang="en-US" dirty="0" err="1">
                <a:solidFill>
                  <a:srgbClr val="000000"/>
                </a:solidFill>
                <a:latin typeface="Helvetica Neue"/>
              </a:rPr>
              <a:t>Mr</a:t>
            </a:r>
            <a:endParaRPr lang="en-US" dirty="0">
              <a:solidFill>
                <a:srgbClr val="000000"/>
              </a:solidFill>
              <a:latin typeface="Helvetica Neue"/>
            </a:endParaRPr>
          </a:p>
          <a:p>
            <a:pPr>
              <a:buFont typeface="Arial" panose="020B0604020202020204" pitchFamily="34" charset="0"/>
              <a:buChar char="•"/>
            </a:pPr>
            <a:r>
              <a:rPr lang="en-US" dirty="0" err="1">
                <a:solidFill>
                  <a:srgbClr val="000000"/>
                </a:solidFill>
                <a:latin typeface="Helvetica Neue"/>
              </a:rPr>
              <a:t>Mrs</a:t>
            </a:r>
            <a:endParaRPr lang="en-US" dirty="0">
              <a:solidFill>
                <a:srgbClr val="000000"/>
              </a:solidFill>
              <a:latin typeface="Helvetica Neue"/>
            </a:endParaRPr>
          </a:p>
          <a:p>
            <a:pPr>
              <a:buFont typeface="Arial" panose="020B0604020202020204" pitchFamily="34" charset="0"/>
              <a:buChar char="•"/>
            </a:pPr>
            <a:r>
              <a:rPr lang="en-US" dirty="0">
                <a:solidFill>
                  <a:srgbClr val="000000"/>
                </a:solidFill>
                <a:latin typeface="Helvetica Neue"/>
              </a:rPr>
              <a:t>Miss</a:t>
            </a:r>
          </a:p>
          <a:p>
            <a:pPr>
              <a:buFont typeface="Arial" panose="020B0604020202020204" pitchFamily="34" charset="0"/>
              <a:buChar char="•"/>
            </a:pPr>
            <a:r>
              <a:rPr lang="en-US" dirty="0">
                <a:solidFill>
                  <a:srgbClr val="000000"/>
                </a:solidFill>
                <a:latin typeface="Helvetica Neue"/>
              </a:rPr>
              <a:t>Master</a:t>
            </a:r>
            <a:endParaRPr lang="en-US" b="0" i="0" dirty="0">
              <a:solidFill>
                <a:srgbClr val="000000"/>
              </a:solidFill>
              <a:effectLst/>
              <a:latin typeface="Helvetica Neue"/>
            </a:endParaRPr>
          </a:p>
        </p:txBody>
      </p:sp>
      <p:sp>
        <p:nvSpPr>
          <p:cNvPr id="10" name="箭头: 右 9">
            <a:extLst>
              <a:ext uri="{FF2B5EF4-FFF2-40B4-BE49-F238E27FC236}">
                <a16:creationId xmlns:a16="http://schemas.microsoft.com/office/drawing/2014/main" id="{51E194E8-9A24-47DE-99A0-76A7A3F8A5C6}"/>
              </a:ext>
            </a:extLst>
          </p:cNvPr>
          <p:cNvSpPr/>
          <p:nvPr/>
        </p:nvSpPr>
        <p:spPr>
          <a:xfrm>
            <a:off x="4648200" y="3988922"/>
            <a:ext cx="1447800" cy="3810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016957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19</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830997"/>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Feature engineering</a:t>
            </a:r>
            <a:br>
              <a:rPr lang="en-US" sz="2400" dirty="0">
                <a:solidFill>
                  <a:schemeClr val="dk1"/>
                </a:solidFill>
                <a:latin typeface="Arial"/>
                <a:ea typeface="Arial"/>
                <a:cs typeface="Arial"/>
              </a:rPr>
            </a:br>
            <a:r>
              <a:rPr lang="en-US" altLang="zh-CN" sz="2400" dirty="0">
                <a:solidFill>
                  <a:schemeClr val="dk1"/>
                </a:solidFill>
                <a:latin typeface="Arial"/>
                <a:ea typeface="Arial"/>
                <a:cs typeface="Arial"/>
              </a:rPr>
              <a:t>Group the data base on </a:t>
            </a:r>
            <a:r>
              <a:rPr lang="en-US" altLang="zh-CN" sz="2400" b="1" dirty="0">
                <a:solidFill>
                  <a:schemeClr val="dk1"/>
                </a:solidFill>
                <a:latin typeface="Arial"/>
                <a:ea typeface="Arial"/>
                <a:cs typeface="Arial"/>
              </a:rPr>
              <a:t>Sex, </a:t>
            </a:r>
            <a:r>
              <a:rPr lang="en-US" altLang="zh-CN" sz="2400" b="1" dirty="0" err="1">
                <a:solidFill>
                  <a:schemeClr val="dk1"/>
                </a:solidFill>
                <a:latin typeface="Arial"/>
                <a:ea typeface="Arial"/>
                <a:cs typeface="Arial"/>
              </a:rPr>
              <a:t>Pclass</a:t>
            </a:r>
            <a:r>
              <a:rPr lang="en-US" altLang="zh-CN" sz="2400" b="1" dirty="0">
                <a:solidFill>
                  <a:schemeClr val="dk1"/>
                </a:solidFill>
                <a:latin typeface="Arial"/>
                <a:ea typeface="Arial"/>
                <a:cs typeface="Arial"/>
              </a:rPr>
              <a:t>, Title</a:t>
            </a:r>
            <a:endParaRPr lang="en-US" sz="2400" b="1" dirty="0">
              <a:solidFill>
                <a:schemeClr val="dk1"/>
              </a:solidFill>
              <a:latin typeface="Arial"/>
              <a:ea typeface="Arial"/>
              <a:cs typeface="Arial"/>
            </a:endParaRPr>
          </a:p>
        </p:txBody>
      </p:sp>
      <p:pic>
        <p:nvPicPr>
          <p:cNvPr id="2" name="图片 1">
            <a:extLst>
              <a:ext uri="{FF2B5EF4-FFF2-40B4-BE49-F238E27FC236}">
                <a16:creationId xmlns:a16="http://schemas.microsoft.com/office/drawing/2014/main" id="{6AC0585F-CAAE-4E2A-8C77-C6D54458B9F9}"/>
              </a:ext>
            </a:extLst>
          </p:cNvPr>
          <p:cNvPicPr>
            <a:picLocks noChangeAspect="1"/>
          </p:cNvPicPr>
          <p:nvPr/>
        </p:nvPicPr>
        <p:blipFill>
          <a:blip r:embed="rId3"/>
          <a:stretch>
            <a:fillRect/>
          </a:stretch>
        </p:blipFill>
        <p:spPr>
          <a:xfrm>
            <a:off x="152400" y="3886200"/>
            <a:ext cx="4101703" cy="2667000"/>
          </a:xfrm>
          <a:prstGeom prst="rect">
            <a:avLst/>
          </a:prstGeom>
        </p:spPr>
      </p:pic>
      <p:pic>
        <p:nvPicPr>
          <p:cNvPr id="8" name="图片 7">
            <a:extLst>
              <a:ext uri="{FF2B5EF4-FFF2-40B4-BE49-F238E27FC236}">
                <a16:creationId xmlns:a16="http://schemas.microsoft.com/office/drawing/2014/main" id="{1555E9DF-4A5A-4EFD-9C7A-1FCE18060B61}"/>
              </a:ext>
            </a:extLst>
          </p:cNvPr>
          <p:cNvPicPr>
            <a:picLocks noChangeAspect="1"/>
          </p:cNvPicPr>
          <p:nvPr/>
        </p:nvPicPr>
        <p:blipFill>
          <a:blip r:embed="rId4"/>
          <a:stretch>
            <a:fillRect/>
          </a:stretch>
        </p:blipFill>
        <p:spPr>
          <a:xfrm>
            <a:off x="4648200" y="3884645"/>
            <a:ext cx="4397598" cy="2667000"/>
          </a:xfrm>
          <a:prstGeom prst="rect">
            <a:avLst/>
          </a:prstGeom>
        </p:spPr>
      </p:pic>
      <p:sp>
        <p:nvSpPr>
          <p:cNvPr id="12" name="右大括号 11">
            <a:extLst>
              <a:ext uri="{FF2B5EF4-FFF2-40B4-BE49-F238E27FC236}">
                <a16:creationId xmlns:a16="http://schemas.microsoft.com/office/drawing/2014/main" id="{25E03FFA-9E05-4CA6-B27B-6903BE9033D7}"/>
              </a:ext>
            </a:extLst>
          </p:cNvPr>
          <p:cNvSpPr/>
          <p:nvPr/>
        </p:nvSpPr>
        <p:spPr>
          <a:xfrm rot="16200000">
            <a:off x="2714327" y="2355755"/>
            <a:ext cx="457200" cy="2622352"/>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3" name="右大括号 12">
            <a:extLst>
              <a:ext uri="{FF2B5EF4-FFF2-40B4-BE49-F238E27FC236}">
                <a16:creationId xmlns:a16="http://schemas.microsoft.com/office/drawing/2014/main" id="{B9F351D4-CAD1-45BC-AF0E-82C3D1E0F69B}"/>
              </a:ext>
            </a:extLst>
          </p:cNvPr>
          <p:cNvSpPr/>
          <p:nvPr/>
        </p:nvSpPr>
        <p:spPr>
          <a:xfrm rot="16200000">
            <a:off x="7386620" y="2254783"/>
            <a:ext cx="457200" cy="275276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4" name="右大括号 13">
            <a:extLst>
              <a:ext uri="{FF2B5EF4-FFF2-40B4-BE49-F238E27FC236}">
                <a16:creationId xmlns:a16="http://schemas.microsoft.com/office/drawing/2014/main" id="{F530F2DF-F39D-45F2-9B81-90452FCD373C}"/>
              </a:ext>
            </a:extLst>
          </p:cNvPr>
          <p:cNvSpPr/>
          <p:nvPr/>
        </p:nvSpPr>
        <p:spPr>
          <a:xfrm rot="16200000">
            <a:off x="663475" y="2916370"/>
            <a:ext cx="457200" cy="1479350"/>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5" name="右大括号 14">
            <a:extLst>
              <a:ext uri="{FF2B5EF4-FFF2-40B4-BE49-F238E27FC236}">
                <a16:creationId xmlns:a16="http://schemas.microsoft.com/office/drawing/2014/main" id="{8190CD01-D655-4345-A3C1-F8C4E435CE9D}"/>
              </a:ext>
            </a:extLst>
          </p:cNvPr>
          <p:cNvSpPr/>
          <p:nvPr/>
        </p:nvSpPr>
        <p:spPr>
          <a:xfrm rot="16200000">
            <a:off x="5214919" y="2835844"/>
            <a:ext cx="457200" cy="1590639"/>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6" name="文本框 15">
            <a:extLst>
              <a:ext uri="{FF2B5EF4-FFF2-40B4-BE49-F238E27FC236}">
                <a16:creationId xmlns:a16="http://schemas.microsoft.com/office/drawing/2014/main" id="{29E06E43-90BC-4CD9-BEDA-7D9368A28BA6}"/>
              </a:ext>
            </a:extLst>
          </p:cNvPr>
          <p:cNvSpPr txBox="1"/>
          <p:nvPr/>
        </p:nvSpPr>
        <p:spPr>
          <a:xfrm>
            <a:off x="479141" y="2976324"/>
            <a:ext cx="825867" cy="369332"/>
          </a:xfrm>
          <a:prstGeom prst="rect">
            <a:avLst/>
          </a:prstGeom>
          <a:noFill/>
        </p:spPr>
        <p:txBody>
          <a:bodyPr wrap="none" rtlCol="0">
            <a:spAutoFit/>
          </a:bodyPr>
          <a:lstStyle/>
          <a:p>
            <a:r>
              <a:rPr lang="en-US" dirty="0"/>
              <a:t>Group</a:t>
            </a:r>
          </a:p>
        </p:txBody>
      </p:sp>
      <p:sp>
        <p:nvSpPr>
          <p:cNvPr id="17" name="文本框 16">
            <a:extLst>
              <a:ext uri="{FF2B5EF4-FFF2-40B4-BE49-F238E27FC236}">
                <a16:creationId xmlns:a16="http://schemas.microsoft.com/office/drawing/2014/main" id="{C21A798B-B0D6-43EB-966E-7403A522D5AB}"/>
              </a:ext>
            </a:extLst>
          </p:cNvPr>
          <p:cNvSpPr txBox="1"/>
          <p:nvPr/>
        </p:nvSpPr>
        <p:spPr>
          <a:xfrm>
            <a:off x="5030585" y="2954943"/>
            <a:ext cx="825867" cy="369332"/>
          </a:xfrm>
          <a:prstGeom prst="rect">
            <a:avLst/>
          </a:prstGeom>
          <a:noFill/>
        </p:spPr>
        <p:txBody>
          <a:bodyPr wrap="none" rtlCol="0">
            <a:spAutoFit/>
          </a:bodyPr>
          <a:lstStyle/>
          <a:p>
            <a:r>
              <a:rPr lang="en-US" dirty="0"/>
              <a:t>Group</a:t>
            </a:r>
          </a:p>
        </p:txBody>
      </p:sp>
      <p:sp>
        <p:nvSpPr>
          <p:cNvPr id="18" name="文本框 17">
            <a:extLst>
              <a:ext uri="{FF2B5EF4-FFF2-40B4-BE49-F238E27FC236}">
                <a16:creationId xmlns:a16="http://schemas.microsoft.com/office/drawing/2014/main" id="{C08D74B3-84F1-4831-AD1F-786F12A5F4F0}"/>
              </a:ext>
            </a:extLst>
          </p:cNvPr>
          <p:cNvSpPr txBox="1"/>
          <p:nvPr/>
        </p:nvSpPr>
        <p:spPr>
          <a:xfrm>
            <a:off x="1824672" y="2954943"/>
            <a:ext cx="2236510" cy="369332"/>
          </a:xfrm>
          <a:prstGeom prst="rect">
            <a:avLst/>
          </a:prstGeom>
          <a:noFill/>
        </p:spPr>
        <p:txBody>
          <a:bodyPr wrap="none" rtlCol="0">
            <a:spAutoFit/>
          </a:bodyPr>
          <a:lstStyle/>
          <a:p>
            <a:r>
              <a:rPr lang="en-US" dirty="0"/>
              <a:t>Calculate the Mean</a:t>
            </a:r>
          </a:p>
        </p:txBody>
      </p:sp>
      <p:sp>
        <p:nvSpPr>
          <p:cNvPr id="19" name="文本框 18">
            <a:extLst>
              <a:ext uri="{FF2B5EF4-FFF2-40B4-BE49-F238E27FC236}">
                <a16:creationId xmlns:a16="http://schemas.microsoft.com/office/drawing/2014/main" id="{89503D26-D101-44CF-BDCB-BFD0B4688E3D}"/>
              </a:ext>
            </a:extLst>
          </p:cNvPr>
          <p:cNvSpPr txBox="1"/>
          <p:nvPr/>
        </p:nvSpPr>
        <p:spPr>
          <a:xfrm>
            <a:off x="6496965" y="2954943"/>
            <a:ext cx="2236510" cy="369332"/>
          </a:xfrm>
          <a:prstGeom prst="rect">
            <a:avLst/>
          </a:prstGeom>
          <a:noFill/>
        </p:spPr>
        <p:txBody>
          <a:bodyPr wrap="none" rtlCol="0">
            <a:spAutoFit/>
          </a:bodyPr>
          <a:lstStyle/>
          <a:p>
            <a:r>
              <a:rPr lang="en-US" dirty="0"/>
              <a:t>Calculate the Mean</a:t>
            </a:r>
          </a:p>
        </p:txBody>
      </p:sp>
    </p:spTree>
    <p:extLst>
      <p:ext uri="{BB962C8B-B14F-4D97-AF65-F5344CB8AC3E}">
        <p14:creationId xmlns:p14="http://schemas.microsoft.com/office/powerpoint/2010/main" val="30471837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sz="quarter" idx="11"/>
          </p:nvPr>
        </p:nvSpPr>
        <p:spPr>
          <a:xfrm>
            <a:off x="914400" y="2087562"/>
            <a:ext cx="7772400" cy="4008438"/>
          </a:xfrm>
        </p:spPr>
        <p:txBody>
          <a:bodyPr/>
          <a:lstStyle/>
          <a:p>
            <a:pPr marL="460375" indent="-460375">
              <a:spcBef>
                <a:spcPts val="0"/>
              </a:spcBef>
              <a:spcAft>
                <a:spcPts val="600"/>
              </a:spcAft>
              <a:buClr>
                <a:srgbClr val="CC9900"/>
              </a:buClr>
            </a:pPr>
            <a:r>
              <a:rPr lang="en-US" altLang="zh-CN" dirty="0"/>
              <a:t>Background</a:t>
            </a:r>
          </a:p>
          <a:p>
            <a:pPr marL="460375" indent="-460375">
              <a:spcBef>
                <a:spcPts val="0"/>
              </a:spcBef>
              <a:spcAft>
                <a:spcPts val="600"/>
              </a:spcAft>
              <a:buClr>
                <a:srgbClr val="CC9900"/>
              </a:buClr>
            </a:pPr>
            <a:r>
              <a:rPr lang="en-US" altLang="zh-CN" dirty="0"/>
              <a:t>Objectives</a:t>
            </a:r>
          </a:p>
          <a:p>
            <a:pPr marL="460375" indent="-460375">
              <a:spcBef>
                <a:spcPts val="0"/>
              </a:spcBef>
              <a:spcAft>
                <a:spcPts val="600"/>
              </a:spcAft>
              <a:buClr>
                <a:srgbClr val="CC9900"/>
              </a:buClr>
            </a:pPr>
            <a:r>
              <a:rPr lang="en-US" altLang="zh-CN" dirty="0"/>
              <a:t>Dataset</a:t>
            </a:r>
          </a:p>
          <a:p>
            <a:pPr marL="460375" indent="-460375">
              <a:spcBef>
                <a:spcPts val="0"/>
              </a:spcBef>
              <a:spcAft>
                <a:spcPts val="600"/>
              </a:spcAft>
              <a:buClr>
                <a:srgbClr val="CC9900"/>
              </a:buClr>
            </a:pPr>
            <a:r>
              <a:rPr lang="en-US" altLang="zh-CN" dirty="0"/>
              <a:t>Methodology </a:t>
            </a:r>
          </a:p>
          <a:p>
            <a:pPr marL="460375" indent="-460375">
              <a:spcBef>
                <a:spcPts val="0"/>
              </a:spcBef>
              <a:spcAft>
                <a:spcPts val="600"/>
              </a:spcAft>
              <a:buClr>
                <a:srgbClr val="CC9900"/>
              </a:buClr>
            </a:pPr>
            <a:r>
              <a:rPr lang="en-US" altLang="zh-CN" dirty="0"/>
              <a:t>Results</a:t>
            </a:r>
          </a:p>
        </p:txBody>
      </p:sp>
      <p:sp>
        <p:nvSpPr>
          <p:cNvPr id="4" name="Slide Number Placeholder 3"/>
          <p:cNvSpPr>
            <a:spLocks noGrp="1"/>
          </p:cNvSpPr>
          <p:nvPr>
            <p:ph type="sldNum" sz="quarter" idx="12"/>
          </p:nvPr>
        </p:nvSpPr>
        <p:spPr/>
        <p:txBody>
          <a:bodyPr/>
          <a:lstStyle/>
          <a:p>
            <a:fld id="{9E0DF7C0-E924-49C9-9FE7-DFCD8B4EE6AD}" type="slidenum">
              <a:rPr lang="en-US" altLang="zh-CN" smtClean="0"/>
              <a:pPr/>
              <a:t>2</a:t>
            </a:fld>
            <a:endParaRPr lang="en-US" altLang="zh-CN" dirty="0"/>
          </a:p>
        </p:txBody>
      </p:sp>
      <p:sp>
        <p:nvSpPr>
          <p:cNvPr id="5" name="Shape 54">
            <a:extLst>
              <a:ext uri="{FF2B5EF4-FFF2-40B4-BE49-F238E27FC236}">
                <a16:creationId xmlns:a16="http://schemas.microsoft.com/office/drawing/2014/main" id="{89DE6C17-830D-4A64-A48D-5CB21AA5F909}"/>
              </a:ext>
            </a:extLst>
          </p:cNvPr>
          <p:cNvSpPr txBox="1"/>
          <p:nvPr/>
        </p:nvSpPr>
        <p:spPr>
          <a:xfrm>
            <a:off x="-9525" y="1066800"/>
            <a:ext cx="9144000" cy="554036"/>
          </a:xfrm>
          <a:prstGeom prst="rect">
            <a:avLst/>
          </a:prstGeom>
          <a:noFill/>
          <a:ln>
            <a:noFill/>
          </a:ln>
        </p:spPr>
        <p:txBody>
          <a:bodyPr lIns="91425" tIns="45700" rIns="91425" bIns="45700" anchor="ctr" anchorCtr="0">
            <a:noAutofit/>
          </a:bodyPr>
          <a:lstStyle/>
          <a:p>
            <a:pPr marL="0" marR="0" lvl="0" indent="0" algn="ctr" rtl="0">
              <a:spcBef>
                <a:spcPts val="0"/>
              </a:spcBef>
              <a:spcAft>
                <a:spcPts val="0"/>
              </a:spcAft>
              <a:buSzPct val="25000"/>
              <a:buNone/>
            </a:pPr>
            <a:r>
              <a:rPr lang="en-US" sz="3600" b="1" i="0" u="none" strike="noStrike" cap="none" dirty="0">
                <a:solidFill>
                  <a:srgbClr val="CC9900"/>
                </a:solidFill>
                <a:latin typeface="Arial"/>
                <a:ea typeface="Arial"/>
                <a:cs typeface="Arial"/>
                <a:sym typeface="Arial"/>
              </a:rPr>
              <a:t>CONTENTS</a:t>
            </a:r>
          </a:p>
        </p:txBody>
      </p:sp>
    </p:spTree>
    <p:extLst>
      <p:ext uri="{BB962C8B-B14F-4D97-AF65-F5344CB8AC3E}">
        <p14:creationId xmlns:p14="http://schemas.microsoft.com/office/powerpoint/2010/main" val="416286741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20</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1354217"/>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Feature engineering</a:t>
            </a:r>
          </a:p>
          <a:p>
            <a:pPr marL="800100" lvl="1" indent="-342900">
              <a:spcBef>
                <a:spcPts val="600"/>
              </a:spcBef>
              <a:spcAft>
                <a:spcPts val="600"/>
              </a:spcAft>
              <a:buClr>
                <a:srgbClr val="CC9900"/>
              </a:buClr>
              <a:buFont typeface="Wingdings" panose="05000000000000000000" pitchFamily="2" charset="2"/>
              <a:buChar char="§"/>
            </a:pPr>
            <a:r>
              <a:rPr lang="en-US" sz="2400" dirty="0">
                <a:solidFill>
                  <a:schemeClr val="dk1"/>
                </a:solidFill>
                <a:latin typeface="Arial"/>
                <a:cs typeface="Arial"/>
              </a:rPr>
              <a:t>Decision tree</a:t>
            </a:r>
            <a:br>
              <a:rPr lang="en-US" sz="2400" dirty="0">
                <a:solidFill>
                  <a:schemeClr val="dk1"/>
                </a:solidFill>
                <a:latin typeface="Arial"/>
                <a:cs typeface="Arial"/>
              </a:rPr>
            </a:br>
            <a:endParaRPr lang="en-US" sz="2400" dirty="0">
              <a:solidFill>
                <a:schemeClr val="dk1"/>
              </a:solidFill>
              <a:latin typeface="Arial"/>
              <a:cs typeface="Arial"/>
            </a:endParaRPr>
          </a:p>
        </p:txBody>
      </p:sp>
      <p:sp>
        <p:nvSpPr>
          <p:cNvPr id="2" name="矩形: 圆角 1">
            <a:extLst>
              <a:ext uri="{FF2B5EF4-FFF2-40B4-BE49-F238E27FC236}">
                <a16:creationId xmlns:a16="http://schemas.microsoft.com/office/drawing/2014/main" id="{7CA6A662-3F49-42D4-9584-915EDABA60E0}"/>
              </a:ext>
            </a:extLst>
          </p:cNvPr>
          <p:cNvSpPr/>
          <p:nvPr/>
        </p:nvSpPr>
        <p:spPr>
          <a:xfrm>
            <a:off x="3429000" y="2819400"/>
            <a:ext cx="1143000"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Sex</a:t>
            </a:r>
            <a:endParaRPr lang="en-US" dirty="0"/>
          </a:p>
        </p:txBody>
      </p:sp>
      <p:sp>
        <p:nvSpPr>
          <p:cNvPr id="8" name="矩形: 圆角 7">
            <a:extLst>
              <a:ext uri="{FF2B5EF4-FFF2-40B4-BE49-F238E27FC236}">
                <a16:creationId xmlns:a16="http://schemas.microsoft.com/office/drawing/2014/main" id="{C0D8E18E-D618-4AFA-B82F-D1BCBBD00E5A}"/>
              </a:ext>
            </a:extLst>
          </p:cNvPr>
          <p:cNvSpPr/>
          <p:nvPr/>
        </p:nvSpPr>
        <p:spPr>
          <a:xfrm>
            <a:off x="2667778" y="3550374"/>
            <a:ext cx="1143000"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Pclass</a:t>
            </a:r>
            <a:endParaRPr lang="en-US" dirty="0"/>
          </a:p>
        </p:txBody>
      </p:sp>
      <p:sp>
        <p:nvSpPr>
          <p:cNvPr id="9" name="矩形: 圆角 8">
            <a:extLst>
              <a:ext uri="{FF2B5EF4-FFF2-40B4-BE49-F238E27FC236}">
                <a16:creationId xmlns:a16="http://schemas.microsoft.com/office/drawing/2014/main" id="{37793231-2DB0-4588-8C84-2350E04D1C8A}"/>
              </a:ext>
            </a:extLst>
          </p:cNvPr>
          <p:cNvSpPr/>
          <p:nvPr/>
        </p:nvSpPr>
        <p:spPr>
          <a:xfrm>
            <a:off x="6858000" y="3558069"/>
            <a:ext cx="1143000"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Pclass</a:t>
            </a:r>
            <a:endParaRPr lang="en-US" dirty="0"/>
          </a:p>
        </p:txBody>
      </p:sp>
      <p:sp>
        <p:nvSpPr>
          <p:cNvPr id="10" name="矩形: 圆角 9">
            <a:extLst>
              <a:ext uri="{FF2B5EF4-FFF2-40B4-BE49-F238E27FC236}">
                <a16:creationId xmlns:a16="http://schemas.microsoft.com/office/drawing/2014/main" id="{7D4D08FC-3801-4B19-A55E-6C0EEB4A0383}"/>
              </a:ext>
            </a:extLst>
          </p:cNvPr>
          <p:cNvSpPr/>
          <p:nvPr/>
        </p:nvSpPr>
        <p:spPr>
          <a:xfrm>
            <a:off x="1800534" y="4449242"/>
            <a:ext cx="667528"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Title</a:t>
            </a:r>
            <a:endParaRPr lang="en-US" dirty="0"/>
          </a:p>
        </p:txBody>
      </p:sp>
      <p:sp>
        <p:nvSpPr>
          <p:cNvPr id="11" name="矩形: 圆角 10">
            <a:extLst>
              <a:ext uri="{FF2B5EF4-FFF2-40B4-BE49-F238E27FC236}">
                <a16:creationId xmlns:a16="http://schemas.microsoft.com/office/drawing/2014/main" id="{5BDE7941-BFF7-414D-AF3D-0153FC06B854}"/>
              </a:ext>
            </a:extLst>
          </p:cNvPr>
          <p:cNvSpPr/>
          <p:nvPr/>
        </p:nvSpPr>
        <p:spPr>
          <a:xfrm>
            <a:off x="3800784" y="4453380"/>
            <a:ext cx="751623"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Title</a:t>
            </a:r>
            <a:endParaRPr lang="en-US" dirty="0"/>
          </a:p>
        </p:txBody>
      </p:sp>
      <p:sp>
        <p:nvSpPr>
          <p:cNvPr id="12" name="矩形: 圆角 11">
            <a:extLst>
              <a:ext uri="{FF2B5EF4-FFF2-40B4-BE49-F238E27FC236}">
                <a16:creationId xmlns:a16="http://schemas.microsoft.com/office/drawing/2014/main" id="{542435A7-F647-4E59-A710-33A109E700DD}"/>
              </a:ext>
            </a:extLst>
          </p:cNvPr>
          <p:cNvSpPr/>
          <p:nvPr/>
        </p:nvSpPr>
        <p:spPr>
          <a:xfrm>
            <a:off x="5515284" y="4462681"/>
            <a:ext cx="689468"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Title</a:t>
            </a:r>
            <a:endParaRPr lang="en-US" dirty="0"/>
          </a:p>
        </p:txBody>
      </p:sp>
      <p:cxnSp>
        <p:nvCxnSpPr>
          <p:cNvPr id="6" name="直接箭头连接符 5">
            <a:extLst>
              <a:ext uri="{FF2B5EF4-FFF2-40B4-BE49-F238E27FC236}">
                <a16:creationId xmlns:a16="http://schemas.microsoft.com/office/drawing/2014/main" id="{ADEC48F1-8255-4D57-914B-A6E0CF05FA17}"/>
              </a:ext>
            </a:extLst>
          </p:cNvPr>
          <p:cNvCxnSpPr>
            <a:stCxn id="2" idx="2"/>
            <a:endCxn id="8" idx="0"/>
          </p:cNvCxnSpPr>
          <p:nvPr/>
        </p:nvCxnSpPr>
        <p:spPr>
          <a:xfrm flipH="1">
            <a:off x="3239278" y="3168727"/>
            <a:ext cx="761222" cy="38164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7578258C-FCEB-4BC5-AB2B-E4DECD07E23F}"/>
              </a:ext>
            </a:extLst>
          </p:cNvPr>
          <p:cNvCxnSpPr>
            <a:cxnSpLocks/>
            <a:stCxn id="2" idx="2"/>
            <a:endCxn id="9" idx="0"/>
          </p:cNvCxnSpPr>
          <p:nvPr/>
        </p:nvCxnSpPr>
        <p:spPr>
          <a:xfrm>
            <a:off x="4000500" y="3168727"/>
            <a:ext cx="3429000" cy="38934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50BF015A-FB58-4A69-9F26-7F46B08119AF}"/>
              </a:ext>
            </a:extLst>
          </p:cNvPr>
          <p:cNvCxnSpPr>
            <a:cxnSpLocks/>
            <a:stCxn id="8" idx="2"/>
            <a:endCxn id="10" idx="0"/>
          </p:cNvCxnSpPr>
          <p:nvPr/>
        </p:nvCxnSpPr>
        <p:spPr>
          <a:xfrm flipH="1">
            <a:off x="2134298" y="3899701"/>
            <a:ext cx="1104980" cy="54954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EDFB45A8-4B93-4948-8125-18A862065875}"/>
              </a:ext>
            </a:extLst>
          </p:cNvPr>
          <p:cNvCxnSpPr>
            <a:cxnSpLocks/>
            <a:stCxn id="8" idx="2"/>
            <a:endCxn id="11" idx="0"/>
          </p:cNvCxnSpPr>
          <p:nvPr/>
        </p:nvCxnSpPr>
        <p:spPr>
          <a:xfrm>
            <a:off x="3239278" y="3899701"/>
            <a:ext cx="937318" cy="55367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46F9BFA4-4620-493D-B4D9-DD3A058FF008}"/>
              </a:ext>
            </a:extLst>
          </p:cNvPr>
          <p:cNvCxnSpPr>
            <a:cxnSpLocks/>
            <a:stCxn id="8" idx="2"/>
            <a:endCxn id="12" idx="0"/>
          </p:cNvCxnSpPr>
          <p:nvPr/>
        </p:nvCxnSpPr>
        <p:spPr>
          <a:xfrm>
            <a:off x="3239278" y="3899701"/>
            <a:ext cx="2620740" cy="5629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029" name="文本框 1028">
            <a:extLst>
              <a:ext uri="{FF2B5EF4-FFF2-40B4-BE49-F238E27FC236}">
                <a16:creationId xmlns:a16="http://schemas.microsoft.com/office/drawing/2014/main" id="{0A6AD0FB-CA7E-4AB9-94BC-D36078371211}"/>
              </a:ext>
            </a:extLst>
          </p:cNvPr>
          <p:cNvSpPr txBox="1"/>
          <p:nvPr/>
        </p:nvSpPr>
        <p:spPr>
          <a:xfrm>
            <a:off x="2935086" y="3132624"/>
            <a:ext cx="877163" cy="369332"/>
          </a:xfrm>
          <a:prstGeom prst="rect">
            <a:avLst/>
          </a:prstGeom>
          <a:noFill/>
        </p:spPr>
        <p:txBody>
          <a:bodyPr wrap="none" rtlCol="0">
            <a:spAutoFit/>
          </a:bodyPr>
          <a:lstStyle/>
          <a:p>
            <a:r>
              <a:rPr lang="en-US" dirty="0"/>
              <a:t>female</a:t>
            </a:r>
          </a:p>
        </p:txBody>
      </p:sp>
      <p:sp>
        <p:nvSpPr>
          <p:cNvPr id="38" name="文本框 37">
            <a:extLst>
              <a:ext uri="{FF2B5EF4-FFF2-40B4-BE49-F238E27FC236}">
                <a16:creationId xmlns:a16="http://schemas.microsoft.com/office/drawing/2014/main" id="{8D3E4433-1509-481D-BDE9-1B2D067C314D}"/>
              </a:ext>
            </a:extLst>
          </p:cNvPr>
          <p:cNvSpPr txBox="1"/>
          <p:nvPr/>
        </p:nvSpPr>
        <p:spPr>
          <a:xfrm>
            <a:off x="5519949" y="3132624"/>
            <a:ext cx="684803" cy="369332"/>
          </a:xfrm>
          <a:prstGeom prst="rect">
            <a:avLst/>
          </a:prstGeom>
          <a:noFill/>
        </p:spPr>
        <p:txBody>
          <a:bodyPr wrap="none" rtlCol="0">
            <a:spAutoFit/>
          </a:bodyPr>
          <a:lstStyle/>
          <a:p>
            <a:r>
              <a:rPr lang="en-US" dirty="0"/>
              <a:t>male</a:t>
            </a:r>
          </a:p>
        </p:txBody>
      </p:sp>
      <p:sp>
        <p:nvSpPr>
          <p:cNvPr id="39" name="文本框 38">
            <a:extLst>
              <a:ext uri="{FF2B5EF4-FFF2-40B4-BE49-F238E27FC236}">
                <a16:creationId xmlns:a16="http://schemas.microsoft.com/office/drawing/2014/main" id="{4E4264A0-580F-4B5C-AB62-1EE2BCCD01DE}"/>
              </a:ext>
            </a:extLst>
          </p:cNvPr>
          <p:cNvSpPr txBox="1"/>
          <p:nvPr/>
        </p:nvSpPr>
        <p:spPr>
          <a:xfrm>
            <a:off x="2454181" y="3963084"/>
            <a:ext cx="312906" cy="369332"/>
          </a:xfrm>
          <a:prstGeom prst="rect">
            <a:avLst/>
          </a:prstGeom>
          <a:noFill/>
        </p:spPr>
        <p:txBody>
          <a:bodyPr wrap="none" rtlCol="0">
            <a:spAutoFit/>
          </a:bodyPr>
          <a:lstStyle/>
          <a:p>
            <a:r>
              <a:rPr lang="en-US" dirty="0"/>
              <a:t>1</a:t>
            </a:r>
          </a:p>
        </p:txBody>
      </p:sp>
      <p:sp>
        <p:nvSpPr>
          <p:cNvPr id="40" name="文本框 39">
            <a:extLst>
              <a:ext uri="{FF2B5EF4-FFF2-40B4-BE49-F238E27FC236}">
                <a16:creationId xmlns:a16="http://schemas.microsoft.com/office/drawing/2014/main" id="{289BD8BF-5BF6-4C5A-BA20-3E76D01261D6}"/>
              </a:ext>
            </a:extLst>
          </p:cNvPr>
          <p:cNvSpPr txBox="1"/>
          <p:nvPr/>
        </p:nvSpPr>
        <p:spPr>
          <a:xfrm>
            <a:off x="3429000" y="3976111"/>
            <a:ext cx="312906" cy="369332"/>
          </a:xfrm>
          <a:prstGeom prst="rect">
            <a:avLst/>
          </a:prstGeom>
          <a:noFill/>
        </p:spPr>
        <p:txBody>
          <a:bodyPr wrap="none" rtlCol="0">
            <a:spAutoFit/>
          </a:bodyPr>
          <a:lstStyle/>
          <a:p>
            <a:r>
              <a:rPr lang="en-US" dirty="0"/>
              <a:t>2</a:t>
            </a:r>
          </a:p>
        </p:txBody>
      </p:sp>
      <p:sp>
        <p:nvSpPr>
          <p:cNvPr id="41" name="文本框 40">
            <a:extLst>
              <a:ext uri="{FF2B5EF4-FFF2-40B4-BE49-F238E27FC236}">
                <a16:creationId xmlns:a16="http://schemas.microsoft.com/office/drawing/2014/main" id="{1CE43426-3012-48BC-908F-0CC126C54A89}"/>
              </a:ext>
            </a:extLst>
          </p:cNvPr>
          <p:cNvSpPr txBox="1"/>
          <p:nvPr/>
        </p:nvSpPr>
        <p:spPr>
          <a:xfrm>
            <a:off x="4366318" y="4007366"/>
            <a:ext cx="312906" cy="369332"/>
          </a:xfrm>
          <a:prstGeom prst="rect">
            <a:avLst/>
          </a:prstGeom>
          <a:noFill/>
        </p:spPr>
        <p:txBody>
          <a:bodyPr wrap="none" rtlCol="0">
            <a:spAutoFit/>
          </a:bodyPr>
          <a:lstStyle/>
          <a:p>
            <a:r>
              <a:rPr lang="en-US" dirty="0"/>
              <a:t>3</a:t>
            </a:r>
          </a:p>
        </p:txBody>
      </p:sp>
      <p:sp>
        <p:nvSpPr>
          <p:cNvPr id="45" name="矩形: 圆角 44">
            <a:extLst>
              <a:ext uri="{FF2B5EF4-FFF2-40B4-BE49-F238E27FC236}">
                <a16:creationId xmlns:a16="http://schemas.microsoft.com/office/drawing/2014/main" id="{DC8ADC8E-B8C9-4498-AAFB-A8AE4825C533}"/>
              </a:ext>
            </a:extLst>
          </p:cNvPr>
          <p:cNvSpPr/>
          <p:nvPr/>
        </p:nvSpPr>
        <p:spPr>
          <a:xfrm>
            <a:off x="1186645" y="5840033"/>
            <a:ext cx="511983"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30</a:t>
            </a:r>
            <a:endParaRPr lang="en-US" dirty="0"/>
          </a:p>
        </p:txBody>
      </p:sp>
      <p:sp>
        <p:nvSpPr>
          <p:cNvPr id="46" name="矩形: 圆角 45">
            <a:extLst>
              <a:ext uri="{FF2B5EF4-FFF2-40B4-BE49-F238E27FC236}">
                <a16:creationId xmlns:a16="http://schemas.microsoft.com/office/drawing/2014/main" id="{10775DB0-5422-471F-BD21-F15728D0EB2D}"/>
              </a:ext>
            </a:extLst>
          </p:cNvPr>
          <p:cNvSpPr/>
          <p:nvPr/>
        </p:nvSpPr>
        <p:spPr>
          <a:xfrm>
            <a:off x="2164208" y="5831273"/>
            <a:ext cx="561120"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40</a:t>
            </a:r>
            <a:endParaRPr lang="en-US" dirty="0"/>
          </a:p>
        </p:txBody>
      </p:sp>
      <p:sp>
        <p:nvSpPr>
          <p:cNvPr id="47" name="矩形: 圆角 46">
            <a:extLst>
              <a:ext uri="{FF2B5EF4-FFF2-40B4-BE49-F238E27FC236}">
                <a16:creationId xmlns:a16="http://schemas.microsoft.com/office/drawing/2014/main" id="{CFC4192A-63FE-4943-98C0-86345A48D14C}"/>
              </a:ext>
            </a:extLst>
          </p:cNvPr>
          <p:cNvSpPr/>
          <p:nvPr/>
        </p:nvSpPr>
        <p:spPr>
          <a:xfrm>
            <a:off x="3278079" y="5840033"/>
            <a:ext cx="508595"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49</a:t>
            </a:r>
            <a:endParaRPr lang="en-US" dirty="0"/>
          </a:p>
        </p:txBody>
      </p:sp>
      <p:sp>
        <p:nvSpPr>
          <p:cNvPr id="48" name="矩形: 圆角 47">
            <a:extLst>
              <a:ext uri="{FF2B5EF4-FFF2-40B4-BE49-F238E27FC236}">
                <a16:creationId xmlns:a16="http://schemas.microsoft.com/office/drawing/2014/main" id="{B0AB4C44-356B-407B-B3A2-C40609546CDE}"/>
              </a:ext>
            </a:extLst>
          </p:cNvPr>
          <p:cNvSpPr/>
          <p:nvPr/>
        </p:nvSpPr>
        <p:spPr>
          <a:xfrm>
            <a:off x="4210050" y="5840033"/>
            <a:ext cx="495300"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40</a:t>
            </a:r>
            <a:endParaRPr lang="en-US" dirty="0"/>
          </a:p>
        </p:txBody>
      </p:sp>
      <p:cxnSp>
        <p:nvCxnSpPr>
          <p:cNvPr id="52" name="直接箭头连接符 51">
            <a:extLst>
              <a:ext uri="{FF2B5EF4-FFF2-40B4-BE49-F238E27FC236}">
                <a16:creationId xmlns:a16="http://schemas.microsoft.com/office/drawing/2014/main" id="{05B562D1-E335-4BEF-9C87-EF1576CD0654}"/>
              </a:ext>
            </a:extLst>
          </p:cNvPr>
          <p:cNvCxnSpPr>
            <a:cxnSpLocks/>
            <a:stCxn id="10" idx="2"/>
            <a:endCxn id="45" idx="0"/>
          </p:cNvCxnSpPr>
          <p:nvPr/>
        </p:nvCxnSpPr>
        <p:spPr>
          <a:xfrm flipH="1">
            <a:off x="1442637" y="4798569"/>
            <a:ext cx="691661" cy="104146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746FE216-AF3A-48D1-99A8-EB8FDAEAD029}"/>
              </a:ext>
            </a:extLst>
          </p:cNvPr>
          <p:cNvCxnSpPr>
            <a:cxnSpLocks/>
            <a:stCxn id="10" idx="2"/>
            <a:endCxn id="46" idx="0"/>
          </p:cNvCxnSpPr>
          <p:nvPr/>
        </p:nvCxnSpPr>
        <p:spPr>
          <a:xfrm>
            <a:off x="2134298" y="4798569"/>
            <a:ext cx="310470" cy="103270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D339A50F-74AD-433F-A0EF-2E47EA98B7C3}"/>
              </a:ext>
            </a:extLst>
          </p:cNvPr>
          <p:cNvCxnSpPr>
            <a:cxnSpLocks/>
            <a:stCxn id="10" idx="2"/>
            <a:endCxn id="47" idx="0"/>
          </p:cNvCxnSpPr>
          <p:nvPr/>
        </p:nvCxnSpPr>
        <p:spPr>
          <a:xfrm>
            <a:off x="2134298" y="4798569"/>
            <a:ext cx="1398079" cy="104146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直接箭头连接符 60">
            <a:extLst>
              <a:ext uri="{FF2B5EF4-FFF2-40B4-BE49-F238E27FC236}">
                <a16:creationId xmlns:a16="http://schemas.microsoft.com/office/drawing/2014/main" id="{0D2E2EDF-1C54-44B4-83ED-1EE8B424AE04}"/>
              </a:ext>
            </a:extLst>
          </p:cNvPr>
          <p:cNvCxnSpPr>
            <a:cxnSpLocks/>
            <a:stCxn id="10" idx="2"/>
            <a:endCxn id="48" idx="0"/>
          </p:cNvCxnSpPr>
          <p:nvPr/>
        </p:nvCxnSpPr>
        <p:spPr>
          <a:xfrm>
            <a:off x="2134298" y="4798569"/>
            <a:ext cx="2323402" cy="104146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8" name="文本框 67">
            <a:extLst>
              <a:ext uri="{FF2B5EF4-FFF2-40B4-BE49-F238E27FC236}">
                <a16:creationId xmlns:a16="http://schemas.microsoft.com/office/drawing/2014/main" id="{C170F9C2-D777-4FCC-9D3A-85288B2768E9}"/>
              </a:ext>
            </a:extLst>
          </p:cNvPr>
          <p:cNvSpPr txBox="1"/>
          <p:nvPr/>
        </p:nvSpPr>
        <p:spPr>
          <a:xfrm>
            <a:off x="1176777" y="5102612"/>
            <a:ext cx="659155" cy="369332"/>
          </a:xfrm>
          <a:prstGeom prst="rect">
            <a:avLst/>
          </a:prstGeom>
          <a:noFill/>
        </p:spPr>
        <p:txBody>
          <a:bodyPr wrap="none" rtlCol="0">
            <a:spAutoFit/>
          </a:bodyPr>
          <a:lstStyle/>
          <a:p>
            <a:r>
              <a:rPr lang="en-US" dirty="0"/>
              <a:t>Miss</a:t>
            </a:r>
          </a:p>
        </p:txBody>
      </p:sp>
      <p:sp>
        <p:nvSpPr>
          <p:cNvPr id="69" name="文本框 68">
            <a:extLst>
              <a:ext uri="{FF2B5EF4-FFF2-40B4-BE49-F238E27FC236}">
                <a16:creationId xmlns:a16="http://schemas.microsoft.com/office/drawing/2014/main" id="{6AD3D65A-3B38-463C-A9F4-0747D5F34A47}"/>
              </a:ext>
            </a:extLst>
          </p:cNvPr>
          <p:cNvSpPr txBox="1"/>
          <p:nvPr/>
        </p:nvSpPr>
        <p:spPr>
          <a:xfrm>
            <a:off x="1937804" y="5102612"/>
            <a:ext cx="569387" cy="369332"/>
          </a:xfrm>
          <a:prstGeom prst="rect">
            <a:avLst/>
          </a:prstGeom>
          <a:noFill/>
        </p:spPr>
        <p:txBody>
          <a:bodyPr wrap="none" rtlCol="0">
            <a:spAutoFit/>
          </a:bodyPr>
          <a:lstStyle/>
          <a:p>
            <a:r>
              <a:rPr lang="en-US" dirty="0" err="1"/>
              <a:t>Mrs</a:t>
            </a:r>
            <a:endParaRPr lang="en-US" dirty="0"/>
          </a:p>
        </p:txBody>
      </p:sp>
      <p:sp>
        <p:nvSpPr>
          <p:cNvPr id="70" name="文本框 69">
            <a:extLst>
              <a:ext uri="{FF2B5EF4-FFF2-40B4-BE49-F238E27FC236}">
                <a16:creationId xmlns:a16="http://schemas.microsoft.com/office/drawing/2014/main" id="{53F5C70C-0C02-4804-8BF6-B2B8A7A3D58B}"/>
              </a:ext>
            </a:extLst>
          </p:cNvPr>
          <p:cNvSpPr txBox="1"/>
          <p:nvPr/>
        </p:nvSpPr>
        <p:spPr>
          <a:xfrm>
            <a:off x="2417907" y="5093852"/>
            <a:ext cx="860172" cy="369332"/>
          </a:xfrm>
          <a:prstGeom prst="rect">
            <a:avLst/>
          </a:prstGeom>
          <a:noFill/>
        </p:spPr>
        <p:txBody>
          <a:bodyPr wrap="none" rtlCol="0">
            <a:spAutoFit/>
          </a:bodyPr>
          <a:lstStyle/>
          <a:p>
            <a:r>
              <a:rPr lang="en-US" dirty="0"/>
              <a:t>Officer</a:t>
            </a:r>
          </a:p>
        </p:txBody>
      </p:sp>
      <p:sp>
        <p:nvSpPr>
          <p:cNvPr id="71" name="文本框 70">
            <a:extLst>
              <a:ext uri="{FF2B5EF4-FFF2-40B4-BE49-F238E27FC236}">
                <a16:creationId xmlns:a16="http://schemas.microsoft.com/office/drawing/2014/main" id="{565697D0-4481-4D69-B997-1484BC703DCD}"/>
              </a:ext>
            </a:extLst>
          </p:cNvPr>
          <p:cNvSpPr txBox="1"/>
          <p:nvPr/>
        </p:nvSpPr>
        <p:spPr>
          <a:xfrm>
            <a:off x="3131602" y="5093852"/>
            <a:ext cx="954107" cy="369332"/>
          </a:xfrm>
          <a:prstGeom prst="rect">
            <a:avLst/>
          </a:prstGeom>
          <a:noFill/>
        </p:spPr>
        <p:txBody>
          <a:bodyPr wrap="none" rtlCol="0">
            <a:spAutoFit/>
          </a:bodyPr>
          <a:lstStyle/>
          <a:p>
            <a:r>
              <a:rPr lang="en-US" dirty="0"/>
              <a:t>Royalty</a:t>
            </a:r>
          </a:p>
        </p:txBody>
      </p:sp>
      <p:cxnSp>
        <p:nvCxnSpPr>
          <p:cNvPr id="72" name="直接箭头连接符 71">
            <a:extLst>
              <a:ext uri="{FF2B5EF4-FFF2-40B4-BE49-F238E27FC236}">
                <a16:creationId xmlns:a16="http://schemas.microsoft.com/office/drawing/2014/main" id="{EE1E82AD-39DF-4E13-9F50-B8A73C5793A6}"/>
              </a:ext>
            </a:extLst>
          </p:cNvPr>
          <p:cNvCxnSpPr>
            <a:cxnSpLocks/>
            <a:stCxn id="12" idx="2"/>
          </p:cNvCxnSpPr>
          <p:nvPr/>
        </p:nvCxnSpPr>
        <p:spPr>
          <a:xfrm flipH="1">
            <a:off x="5515284" y="4812008"/>
            <a:ext cx="344734" cy="5629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74">
            <a:extLst>
              <a:ext uri="{FF2B5EF4-FFF2-40B4-BE49-F238E27FC236}">
                <a16:creationId xmlns:a16="http://schemas.microsoft.com/office/drawing/2014/main" id="{274C2BF4-FD27-4090-959B-A9BFA45DF3E6}"/>
              </a:ext>
            </a:extLst>
          </p:cNvPr>
          <p:cNvCxnSpPr>
            <a:cxnSpLocks/>
            <a:stCxn id="12" idx="2"/>
          </p:cNvCxnSpPr>
          <p:nvPr/>
        </p:nvCxnSpPr>
        <p:spPr>
          <a:xfrm>
            <a:off x="5860018" y="4812008"/>
            <a:ext cx="76200" cy="55528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77">
            <a:extLst>
              <a:ext uri="{FF2B5EF4-FFF2-40B4-BE49-F238E27FC236}">
                <a16:creationId xmlns:a16="http://schemas.microsoft.com/office/drawing/2014/main" id="{01E9DD3D-0438-40F2-BF75-6863C90F6AC0}"/>
              </a:ext>
            </a:extLst>
          </p:cNvPr>
          <p:cNvCxnSpPr>
            <a:cxnSpLocks/>
            <a:stCxn id="12" idx="2"/>
          </p:cNvCxnSpPr>
          <p:nvPr/>
        </p:nvCxnSpPr>
        <p:spPr>
          <a:xfrm>
            <a:off x="5860018" y="4812008"/>
            <a:ext cx="540782" cy="55528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a:extLst>
              <a:ext uri="{FF2B5EF4-FFF2-40B4-BE49-F238E27FC236}">
                <a16:creationId xmlns:a16="http://schemas.microsoft.com/office/drawing/2014/main" id="{F7D859D5-7CD2-4186-9992-C048347CBF6E}"/>
              </a:ext>
            </a:extLst>
          </p:cNvPr>
          <p:cNvCxnSpPr>
            <a:cxnSpLocks/>
            <a:stCxn id="9" idx="2"/>
          </p:cNvCxnSpPr>
          <p:nvPr/>
        </p:nvCxnSpPr>
        <p:spPr>
          <a:xfrm flipH="1">
            <a:off x="7084766" y="3907396"/>
            <a:ext cx="344734" cy="76766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81">
            <a:extLst>
              <a:ext uri="{FF2B5EF4-FFF2-40B4-BE49-F238E27FC236}">
                <a16:creationId xmlns:a16="http://schemas.microsoft.com/office/drawing/2014/main" id="{4B0AB6C4-A18E-4F65-BF95-42D15F458591}"/>
              </a:ext>
            </a:extLst>
          </p:cNvPr>
          <p:cNvCxnSpPr>
            <a:cxnSpLocks/>
            <a:stCxn id="9" idx="2"/>
          </p:cNvCxnSpPr>
          <p:nvPr/>
        </p:nvCxnSpPr>
        <p:spPr>
          <a:xfrm>
            <a:off x="7429500" y="3907396"/>
            <a:ext cx="76200" cy="75997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F1F35B5B-E3D1-4F4E-8AB7-7E6A25059256}"/>
              </a:ext>
            </a:extLst>
          </p:cNvPr>
          <p:cNvCxnSpPr>
            <a:cxnSpLocks/>
            <a:stCxn id="9" idx="2"/>
          </p:cNvCxnSpPr>
          <p:nvPr/>
        </p:nvCxnSpPr>
        <p:spPr>
          <a:xfrm>
            <a:off x="7429500" y="3907396"/>
            <a:ext cx="540782" cy="75997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7" name="文本框 86">
            <a:extLst>
              <a:ext uri="{FF2B5EF4-FFF2-40B4-BE49-F238E27FC236}">
                <a16:creationId xmlns:a16="http://schemas.microsoft.com/office/drawing/2014/main" id="{E05CD7D7-7EE0-4BD1-B1FF-E0C377C2EC92}"/>
              </a:ext>
            </a:extLst>
          </p:cNvPr>
          <p:cNvSpPr txBox="1"/>
          <p:nvPr/>
        </p:nvSpPr>
        <p:spPr>
          <a:xfrm>
            <a:off x="5726917" y="5447485"/>
            <a:ext cx="477835" cy="369332"/>
          </a:xfrm>
          <a:prstGeom prst="rect">
            <a:avLst/>
          </a:prstGeom>
          <a:noFill/>
        </p:spPr>
        <p:txBody>
          <a:bodyPr wrap="square" rtlCol="0">
            <a:spAutoFit/>
          </a:bodyPr>
          <a:lstStyle/>
          <a:p>
            <a:r>
              <a:rPr lang="en-US" dirty="0"/>
              <a:t>…</a:t>
            </a:r>
          </a:p>
        </p:txBody>
      </p:sp>
      <p:sp>
        <p:nvSpPr>
          <p:cNvPr id="88" name="文本框 87">
            <a:extLst>
              <a:ext uri="{FF2B5EF4-FFF2-40B4-BE49-F238E27FC236}">
                <a16:creationId xmlns:a16="http://schemas.microsoft.com/office/drawing/2014/main" id="{3D455DC3-E33D-45F6-95EC-35EE9AB10469}"/>
              </a:ext>
            </a:extLst>
          </p:cNvPr>
          <p:cNvSpPr txBox="1"/>
          <p:nvPr/>
        </p:nvSpPr>
        <p:spPr>
          <a:xfrm>
            <a:off x="7266782" y="4703212"/>
            <a:ext cx="477835" cy="369332"/>
          </a:xfrm>
          <a:prstGeom prst="rect">
            <a:avLst/>
          </a:prstGeom>
          <a:noFill/>
        </p:spPr>
        <p:txBody>
          <a:bodyPr wrap="square" rtlCol="0">
            <a:spAutoFit/>
          </a:bodyPr>
          <a:lstStyle/>
          <a:p>
            <a:r>
              <a:rPr lang="en-US" dirty="0"/>
              <a:t>…</a:t>
            </a:r>
          </a:p>
        </p:txBody>
      </p:sp>
    </p:spTree>
    <p:extLst>
      <p:ext uri="{BB962C8B-B14F-4D97-AF65-F5344CB8AC3E}">
        <p14:creationId xmlns:p14="http://schemas.microsoft.com/office/powerpoint/2010/main" val="304062692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21</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984885"/>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Feature engineering</a:t>
            </a:r>
          </a:p>
          <a:p>
            <a:pPr marL="800100" lvl="1" indent="-342900">
              <a:spcBef>
                <a:spcPts val="600"/>
              </a:spcBef>
              <a:spcAft>
                <a:spcPts val="600"/>
              </a:spcAft>
              <a:buClr>
                <a:srgbClr val="CC9900"/>
              </a:buClr>
              <a:buFont typeface="Wingdings" panose="05000000000000000000" pitchFamily="2" charset="2"/>
              <a:buChar char="§"/>
            </a:pPr>
            <a:r>
              <a:rPr lang="en-US" sz="2400" dirty="0">
                <a:solidFill>
                  <a:schemeClr val="dk1"/>
                </a:solidFill>
                <a:latin typeface="Arial"/>
                <a:cs typeface="Arial"/>
              </a:rPr>
              <a:t>Use decision tree to fill missing ages</a:t>
            </a:r>
          </a:p>
        </p:txBody>
      </p:sp>
      <p:sp>
        <p:nvSpPr>
          <p:cNvPr id="2" name="矩形: 圆角 1">
            <a:extLst>
              <a:ext uri="{FF2B5EF4-FFF2-40B4-BE49-F238E27FC236}">
                <a16:creationId xmlns:a16="http://schemas.microsoft.com/office/drawing/2014/main" id="{7CA6A662-3F49-42D4-9584-915EDABA60E0}"/>
              </a:ext>
            </a:extLst>
          </p:cNvPr>
          <p:cNvSpPr/>
          <p:nvPr/>
        </p:nvSpPr>
        <p:spPr>
          <a:xfrm>
            <a:off x="3429000" y="3335640"/>
            <a:ext cx="1143000"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Sex</a:t>
            </a:r>
            <a:endParaRPr lang="en-US" dirty="0"/>
          </a:p>
        </p:txBody>
      </p:sp>
      <p:sp>
        <p:nvSpPr>
          <p:cNvPr id="8" name="矩形: 圆角 7">
            <a:extLst>
              <a:ext uri="{FF2B5EF4-FFF2-40B4-BE49-F238E27FC236}">
                <a16:creationId xmlns:a16="http://schemas.microsoft.com/office/drawing/2014/main" id="{C0D8E18E-D618-4AFA-B82F-D1BCBBD00E5A}"/>
              </a:ext>
            </a:extLst>
          </p:cNvPr>
          <p:cNvSpPr/>
          <p:nvPr/>
        </p:nvSpPr>
        <p:spPr>
          <a:xfrm>
            <a:off x="2667778" y="4066614"/>
            <a:ext cx="1143000"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Pclass</a:t>
            </a:r>
            <a:endParaRPr lang="en-US" dirty="0"/>
          </a:p>
        </p:txBody>
      </p:sp>
      <p:sp>
        <p:nvSpPr>
          <p:cNvPr id="9" name="矩形: 圆角 8">
            <a:extLst>
              <a:ext uri="{FF2B5EF4-FFF2-40B4-BE49-F238E27FC236}">
                <a16:creationId xmlns:a16="http://schemas.microsoft.com/office/drawing/2014/main" id="{37793231-2DB0-4588-8C84-2350E04D1C8A}"/>
              </a:ext>
            </a:extLst>
          </p:cNvPr>
          <p:cNvSpPr/>
          <p:nvPr/>
        </p:nvSpPr>
        <p:spPr>
          <a:xfrm>
            <a:off x="6858000" y="4074309"/>
            <a:ext cx="1143000"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err="1"/>
              <a:t>Pclass</a:t>
            </a:r>
            <a:endParaRPr lang="en-US" dirty="0"/>
          </a:p>
        </p:txBody>
      </p:sp>
      <p:sp>
        <p:nvSpPr>
          <p:cNvPr id="10" name="矩形: 圆角 9">
            <a:extLst>
              <a:ext uri="{FF2B5EF4-FFF2-40B4-BE49-F238E27FC236}">
                <a16:creationId xmlns:a16="http://schemas.microsoft.com/office/drawing/2014/main" id="{7D4D08FC-3801-4B19-A55E-6C0EEB4A0383}"/>
              </a:ext>
            </a:extLst>
          </p:cNvPr>
          <p:cNvSpPr/>
          <p:nvPr/>
        </p:nvSpPr>
        <p:spPr>
          <a:xfrm>
            <a:off x="1800534" y="4965482"/>
            <a:ext cx="667528"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Title</a:t>
            </a:r>
            <a:endParaRPr lang="en-US" dirty="0"/>
          </a:p>
        </p:txBody>
      </p:sp>
      <p:sp>
        <p:nvSpPr>
          <p:cNvPr id="11" name="矩形: 圆角 10">
            <a:extLst>
              <a:ext uri="{FF2B5EF4-FFF2-40B4-BE49-F238E27FC236}">
                <a16:creationId xmlns:a16="http://schemas.microsoft.com/office/drawing/2014/main" id="{5BDE7941-BFF7-414D-AF3D-0153FC06B854}"/>
              </a:ext>
            </a:extLst>
          </p:cNvPr>
          <p:cNvSpPr/>
          <p:nvPr/>
        </p:nvSpPr>
        <p:spPr>
          <a:xfrm>
            <a:off x="3800784" y="4969620"/>
            <a:ext cx="751623"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Title</a:t>
            </a:r>
            <a:endParaRPr lang="en-US" dirty="0"/>
          </a:p>
        </p:txBody>
      </p:sp>
      <p:sp>
        <p:nvSpPr>
          <p:cNvPr id="12" name="矩形: 圆角 11">
            <a:extLst>
              <a:ext uri="{FF2B5EF4-FFF2-40B4-BE49-F238E27FC236}">
                <a16:creationId xmlns:a16="http://schemas.microsoft.com/office/drawing/2014/main" id="{542435A7-F647-4E59-A710-33A109E700DD}"/>
              </a:ext>
            </a:extLst>
          </p:cNvPr>
          <p:cNvSpPr/>
          <p:nvPr/>
        </p:nvSpPr>
        <p:spPr>
          <a:xfrm>
            <a:off x="5515284" y="4978921"/>
            <a:ext cx="689468"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Title</a:t>
            </a:r>
            <a:endParaRPr lang="en-US" dirty="0"/>
          </a:p>
        </p:txBody>
      </p:sp>
      <p:cxnSp>
        <p:nvCxnSpPr>
          <p:cNvPr id="6" name="直接箭头连接符 5">
            <a:extLst>
              <a:ext uri="{FF2B5EF4-FFF2-40B4-BE49-F238E27FC236}">
                <a16:creationId xmlns:a16="http://schemas.microsoft.com/office/drawing/2014/main" id="{ADEC48F1-8255-4D57-914B-A6E0CF05FA17}"/>
              </a:ext>
            </a:extLst>
          </p:cNvPr>
          <p:cNvCxnSpPr>
            <a:stCxn id="2" idx="2"/>
            <a:endCxn id="8" idx="0"/>
          </p:cNvCxnSpPr>
          <p:nvPr/>
        </p:nvCxnSpPr>
        <p:spPr>
          <a:xfrm flipH="1">
            <a:off x="3239278" y="3684967"/>
            <a:ext cx="761222" cy="381647"/>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5" name="直接箭头连接符 14">
            <a:extLst>
              <a:ext uri="{FF2B5EF4-FFF2-40B4-BE49-F238E27FC236}">
                <a16:creationId xmlns:a16="http://schemas.microsoft.com/office/drawing/2014/main" id="{7578258C-FCEB-4BC5-AB2B-E4DECD07E23F}"/>
              </a:ext>
            </a:extLst>
          </p:cNvPr>
          <p:cNvCxnSpPr>
            <a:cxnSpLocks/>
            <a:stCxn id="2" idx="2"/>
            <a:endCxn id="9" idx="0"/>
          </p:cNvCxnSpPr>
          <p:nvPr/>
        </p:nvCxnSpPr>
        <p:spPr>
          <a:xfrm>
            <a:off x="4000500" y="3684967"/>
            <a:ext cx="3429000" cy="389342"/>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直接箭头连接符 17">
            <a:extLst>
              <a:ext uri="{FF2B5EF4-FFF2-40B4-BE49-F238E27FC236}">
                <a16:creationId xmlns:a16="http://schemas.microsoft.com/office/drawing/2014/main" id="{50BF015A-FB58-4A69-9F26-7F46B08119AF}"/>
              </a:ext>
            </a:extLst>
          </p:cNvPr>
          <p:cNvCxnSpPr>
            <a:cxnSpLocks/>
            <a:stCxn id="8" idx="2"/>
            <a:endCxn id="10" idx="0"/>
          </p:cNvCxnSpPr>
          <p:nvPr/>
        </p:nvCxnSpPr>
        <p:spPr>
          <a:xfrm flipH="1">
            <a:off x="2134298" y="4415941"/>
            <a:ext cx="1104980" cy="549541"/>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1" name="直接箭头连接符 20">
            <a:extLst>
              <a:ext uri="{FF2B5EF4-FFF2-40B4-BE49-F238E27FC236}">
                <a16:creationId xmlns:a16="http://schemas.microsoft.com/office/drawing/2014/main" id="{EDFB45A8-4B93-4948-8125-18A862065875}"/>
              </a:ext>
            </a:extLst>
          </p:cNvPr>
          <p:cNvCxnSpPr>
            <a:cxnSpLocks/>
            <a:stCxn id="8" idx="2"/>
            <a:endCxn id="11" idx="0"/>
          </p:cNvCxnSpPr>
          <p:nvPr/>
        </p:nvCxnSpPr>
        <p:spPr>
          <a:xfrm>
            <a:off x="3239278" y="4415941"/>
            <a:ext cx="937318" cy="55367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4" name="直接箭头连接符 23">
            <a:extLst>
              <a:ext uri="{FF2B5EF4-FFF2-40B4-BE49-F238E27FC236}">
                <a16:creationId xmlns:a16="http://schemas.microsoft.com/office/drawing/2014/main" id="{46F9BFA4-4620-493D-B4D9-DD3A058FF008}"/>
              </a:ext>
            </a:extLst>
          </p:cNvPr>
          <p:cNvCxnSpPr>
            <a:cxnSpLocks/>
            <a:stCxn id="8" idx="2"/>
            <a:endCxn id="12" idx="0"/>
          </p:cNvCxnSpPr>
          <p:nvPr/>
        </p:nvCxnSpPr>
        <p:spPr>
          <a:xfrm>
            <a:off x="3239278" y="4415941"/>
            <a:ext cx="2620740" cy="5629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1029" name="文本框 1028">
            <a:extLst>
              <a:ext uri="{FF2B5EF4-FFF2-40B4-BE49-F238E27FC236}">
                <a16:creationId xmlns:a16="http://schemas.microsoft.com/office/drawing/2014/main" id="{0A6AD0FB-CA7E-4AB9-94BC-D36078371211}"/>
              </a:ext>
            </a:extLst>
          </p:cNvPr>
          <p:cNvSpPr txBox="1"/>
          <p:nvPr/>
        </p:nvSpPr>
        <p:spPr>
          <a:xfrm>
            <a:off x="2935086" y="3648864"/>
            <a:ext cx="877163" cy="369332"/>
          </a:xfrm>
          <a:prstGeom prst="rect">
            <a:avLst/>
          </a:prstGeom>
          <a:noFill/>
        </p:spPr>
        <p:txBody>
          <a:bodyPr wrap="none" rtlCol="0">
            <a:spAutoFit/>
          </a:bodyPr>
          <a:lstStyle/>
          <a:p>
            <a:r>
              <a:rPr lang="en-US" dirty="0"/>
              <a:t>female</a:t>
            </a:r>
          </a:p>
        </p:txBody>
      </p:sp>
      <p:sp>
        <p:nvSpPr>
          <p:cNvPr id="38" name="文本框 37">
            <a:extLst>
              <a:ext uri="{FF2B5EF4-FFF2-40B4-BE49-F238E27FC236}">
                <a16:creationId xmlns:a16="http://schemas.microsoft.com/office/drawing/2014/main" id="{8D3E4433-1509-481D-BDE9-1B2D067C314D}"/>
              </a:ext>
            </a:extLst>
          </p:cNvPr>
          <p:cNvSpPr txBox="1"/>
          <p:nvPr/>
        </p:nvSpPr>
        <p:spPr>
          <a:xfrm>
            <a:off x="5519949" y="3648864"/>
            <a:ext cx="684803" cy="369332"/>
          </a:xfrm>
          <a:prstGeom prst="rect">
            <a:avLst/>
          </a:prstGeom>
          <a:noFill/>
        </p:spPr>
        <p:txBody>
          <a:bodyPr wrap="none" rtlCol="0">
            <a:spAutoFit/>
          </a:bodyPr>
          <a:lstStyle/>
          <a:p>
            <a:r>
              <a:rPr lang="en-US" dirty="0"/>
              <a:t>male</a:t>
            </a:r>
          </a:p>
        </p:txBody>
      </p:sp>
      <p:sp>
        <p:nvSpPr>
          <p:cNvPr id="39" name="文本框 38">
            <a:extLst>
              <a:ext uri="{FF2B5EF4-FFF2-40B4-BE49-F238E27FC236}">
                <a16:creationId xmlns:a16="http://schemas.microsoft.com/office/drawing/2014/main" id="{4E4264A0-580F-4B5C-AB62-1EE2BCCD01DE}"/>
              </a:ext>
            </a:extLst>
          </p:cNvPr>
          <p:cNvSpPr txBox="1"/>
          <p:nvPr/>
        </p:nvSpPr>
        <p:spPr>
          <a:xfrm>
            <a:off x="2454181" y="4479324"/>
            <a:ext cx="312906" cy="369332"/>
          </a:xfrm>
          <a:prstGeom prst="rect">
            <a:avLst/>
          </a:prstGeom>
          <a:noFill/>
        </p:spPr>
        <p:txBody>
          <a:bodyPr wrap="none" rtlCol="0">
            <a:spAutoFit/>
          </a:bodyPr>
          <a:lstStyle/>
          <a:p>
            <a:r>
              <a:rPr lang="en-US" dirty="0"/>
              <a:t>1</a:t>
            </a:r>
          </a:p>
        </p:txBody>
      </p:sp>
      <p:sp>
        <p:nvSpPr>
          <p:cNvPr id="40" name="文本框 39">
            <a:extLst>
              <a:ext uri="{FF2B5EF4-FFF2-40B4-BE49-F238E27FC236}">
                <a16:creationId xmlns:a16="http://schemas.microsoft.com/office/drawing/2014/main" id="{289BD8BF-5BF6-4C5A-BA20-3E76D01261D6}"/>
              </a:ext>
            </a:extLst>
          </p:cNvPr>
          <p:cNvSpPr txBox="1"/>
          <p:nvPr/>
        </p:nvSpPr>
        <p:spPr>
          <a:xfrm>
            <a:off x="3429000" y="4492351"/>
            <a:ext cx="312906" cy="369332"/>
          </a:xfrm>
          <a:prstGeom prst="rect">
            <a:avLst/>
          </a:prstGeom>
          <a:noFill/>
        </p:spPr>
        <p:txBody>
          <a:bodyPr wrap="none" rtlCol="0">
            <a:spAutoFit/>
          </a:bodyPr>
          <a:lstStyle/>
          <a:p>
            <a:r>
              <a:rPr lang="en-US" dirty="0"/>
              <a:t>2</a:t>
            </a:r>
          </a:p>
        </p:txBody>
      </p:sp>
      <p:sp>
        <p:nvSpPr>
          <p:cNvPr id="41" name="文本框 40">
            <a:extLst>
              <a:ext uri="{FF2B5EF4-FFF2-40B4-BE49-F238E27FC236}">
                <a16:creationId xmlns:a16="http://schemas.microsoft.com/office/drawing/2014/main" id="{1CE43426-3012-48BC-908F-0CC126C54A89}"/>
              </a:ext>
            </a:extLst>
          </p:cNvPr>
          <p:cNvSpPr txBox="1"/>
          <p:nvPr/>
        </p:nvSpPr>
        <p:spPr>
          <a:xfrm>
            <a:off x="4366318" y="4523606"/>
            <a:ext cx="312906" cy="369332"/>
          </a:xfrm>
          <a:prstGeom prst="rect">
            <a:avLst/>
          </a:prstGeom>
          <a:noFill/>
        </p:spPr>
        <p:txBody>
          <a:bodyPr wrap="none" rtlCol="0">
            <a:spAutoFit/>
          </a:bodyPr>
          <a:lstStyle/>
          <a:p>
            <a:r>
              <a:rPr lang="en-US" dirty="0"/>
              <a:t>3</a:t>
            </a:r>
          </a:p>
        </p:txBody>
      </p:sp>
      <p:sp>
        <p:nvSpPr>
          <p:cNvPr id="45" name="矩形: 圆角 44">
            <a:extLst>
              <a:ext uri="{FF2B5EF4-FFF2-40B4-BE49-F238E27FC236}">
                <a16:creationId xmlns:a16="http://schemas.microsoft.com/office/drawing/2014/main" id="{DC8ADC8E-B8C9-4498-AAFB-A8AE4825C533}"/>
              </a:ext>
            </a:extLst>
          </p:cNvPr>
          <p:cNvSpPr/>
          <p:nvPr/>
        </p:nvSpPr>
        <p:spPr>
          <a:xfrm>
            <a:off x="1186645" y="6356273"/>
            <a:ext cx="511983"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30</a:t>
            </a:r>
            <a:endParaRPr lang="en-US" dirty="0"/>
          </a:p>
        </p:txBody>
      </p:sp>
      <p:sp>
        <p:nvSpPr>
          <p:cNvPr id="46" name="矩形: 圆角 45">
            <a:extLst>
              <a:ext uri="{FF2B5EF4-FFF2-40B4-BE49-F238E27FC236}">
                <a16:creationId xmlns:a16="http://schemas.microsoft.com/office/drawing/2014/main" id="{10775DB0-5422-471F-BD21-F15728D0EB2D}"/>
              </a:ext>
            </a:extLst>
          </p:cNvPr>
          <p:cNvSpPr/>
          <p:nvPr/>
        </p:nvSpPr>
        <p:spPr>
          <a:xfrm>
            <a:off x="2164208" y="6347513"/>
            <a:ext cx="561120"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40</a:t>
            </a:r>
            <a:endParaRPr lang="en-US" dirty="0"/>
          </a:p>
        </p:txBody>
      </p:sp>
      <p:sp>
        <p:nvSpPr>
          <p:cNvPr id="47" name="矩形: 圆角 46">
            <a:extLst>
              <a:ext uri="{FF2B5EF4-FFF2-40B4-BE49-F238E27FC236}">
                <a16:creationId xmlns:a16="http://schemas.microsoft.com/office/drawing/2014/main" id="{CFC4192A-63FE-4943-98C0-86345A48D14C}"/>
              </a:ext>
            </a:extLst>
          </p:cNvPr>
          <p:cNvSpPr/>
          <p:nvPr/>
        </p:nvSpPr>
        <p:spPr>
          <a:xfrm>
            <a:off x="3278079" y="6356273"/>
            <a:ext cx="508595"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49</a:t>
            </a:r>
            <a:endParaRPr lang="en-US" dirty="0"/>
          </a:p>
        </p:txBody>
      </p:sp>
      <p:sp>
        <p:nvSpPr>
          <p:cNvPr id="48" name="矩形: 圆角 47">
            <a:extLst>
              <a:ext uri="{FF2B5EF4-FFF2-40B4-BE49-F238E27FC236}">
                <a16:creationId xmlns:a16="http://schemas.microsoft.com/office/drawing/2014/main" id="{B0AB4C44-356B-407B-B3A2-C40609546CDE}"/>
              </a:ext>
            </a:extLst>
          </p:cNvPr>
          <p:cNvSpPr/>
          <p:nvPr/>
        </p:nvSpPr>
        <p:spPr>
          <a:xfrm>
            <a:off x="4210050" y="6356273"/>
            <a:ext cx="495300" cy="349327"/>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40</a:t>
            </a:r>
            <a:endParaRPr lang="en-US" dirty="0"/>
          </a:p>
        </p:txBody>
      </p:sp>
      <p:cxnSp>
        <p:nvCxnSpPr>
          <p:cNvPr id="52" name="直接箭头连接符 51">
            <a:extLst>
              <a:ext uri="{FF2B5EF4-FFF2-40B4-BE49-F238E27FC236}">
                <a16:creationId xmlns:a16="http://schemas.microsoft.com/office/drawing/2014/main" id="{05B562D1-E335-4BEF-9C87-EF1576CD0654}"/>
              </a:ext>
            </a:extLst>
          </p:cNvPr>
          <p:cNvCxnSpPr>
            <a:cxnSpLocks/>
            <a:stCxn id="10" idx="2"/>
            <a:endCxn id="45" idx="0"/>
          </p:cNvCxnSpPr>
          <p:nvPr/>
        </p:nvCxnSpPr>
        <p:spPr>
          <a:xfrm flipH="1">
            <a:off x="1442637" y="5314809"/>
            <a:ext cx="691661" cy="104146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5" name="直接箭头连接符 54">
            <a:extLst>
              <a:ext uri="{FF2B5EF4-FFF2-40B4-BE49-F238E27FC236}">
                <a16:creationId xmlns:a16="http://schemas.microsoft.com/office/drawing/2014/main" id="{746FE216-AF3A-48D1-99A8-EB8FDAEAD029}"/>
              </a:ext>
            </a:extLst>
          </p:cNvPr>
          <p:cNvCxnSpPr>
            <a:cxnSpLocks/>
            <a:stCxn id="10" idx="2"/>
            <a:endCxn id="46" idx="0"/>
          </p:cNvCxnSpPr>
          <p:nvPr/>
        </p:nvCxnSpPr>
        <p:spPr>
          <a:xfrm>
            <a:off x="2134298" y="5314809"/>
            <a:ext cx="310470" cy="103270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8" name="直接箭头连接符 57">
            <a:extLst>
              <a:ext uri="{FF2B5EF4-FFF2-40B4-BE49-F238E27FC236}">
                <a16:creationId xmlns:a16="http://schemas.microsoft.com/office/drawing/2014/main" id="{D339A50F-74AD-433F-A0EF-2E47EA98B7C3}"/>
              </a:ext>
            </a:extLst>
          </p:cNvPr>
          <p:cNvCxnSpPr>
            <a:cxnSpLocks/>
            <a:stCxn id="10" idx="2"/>
            <a:endCxn id="47" idx="0"/>
          </p:cNvCxnSpPr>
          <p:nvPr/>
        </p:nvCxnSpPr>
        <p:spPr>
          <a:xfrm>
            <a:off x="2134298" y="5314809"/>
            <a:ext cx="1398079" cy="104146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61" name="直接箭头连接符 60">
            <a:extLst>
              <a:ext uri="{FF2B5EF4-FFF2-40B4-BE49-F238E27FC236}">
                <a16:creationId xmlns:a16="http://schemas.microsoft.com/office/drawing/2014/main" id="{0D2E2EDF-1C54-44B4-83ED-1EE8B424AE04}"/>
              </a:ext>
            </a:extLst>
          </p:cNvPr>
          <p:cNvCxnSpPr>
            <a:cxnSpLocks/>
            <a:stCxn id="10" idx="2"/>
            <a:endCxn id="48" idx="0"/>
          </p:cNvCxnSpPr>
          <p:nvPr/>
        </p:nvCxnSpPr>
        <p:spPr>
          <a:xfrm>
            <a:off x="2134298" y="5314809"/>
            <a:ext cx="2323402" cy="104146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68" name="文本框 67">
            <a:extLst>
              <a:ext uri="{FF2B5EF4-FFF2-40B4-BE49-F238E27FC236}">
                <a16:creationId xmlns:a16="http://schemas.microsoft.com/office/drawing/2014/main" id="{C170F9C2-D777-4FCC-9D3A-85288B2768E9}"/>
              </a:ext>
            </a:extLst>
          </p:cNvPr>
          <p:cNvSpPr txBox="1"/>
          <p:nvPr/>
        </p:nvSpPr>
        <p:spPr>
          <a:xfrm>
            <a:off x="1176777" y="5618852"/>
            <a:ext cx="659155" cy="369332"/>
          </a:xfrm>
          <a:prstGeom prst="rect">
            <a:avLst/>
          </a:prstGeom>
          <a:noFill/>
        </p:spPr>
        <p:txBody>
          <a:bodyPr wrap="none" rtlCol="0">
            <a:spAutoFit/>
          </a:bodyPr>
          <a:lstStyle/>
          <a:p>
            <a:r>
              <a:rPr lang="en-US" dirty="0"/>
              <a:t>Miss</a:t>
            </a:r>
          </a:p>
        </p:txBody>
      </p:sp>
      <p:sp>
        <p:nvSpPr>
          <p:cNvPr id="69" name="文本框 68">
            <a:extLst>
              <a:ext uri="{FF2B5EF4-FFF2-40B4-BE49-F238E27FC236}">
                <a16:creationId xmlns:a16="http://schemas.microsoft.com/office/drawing/2014/main" id="{6AD3D65A-3B38-463C-A9F4-0747D5F34A47}"/>
              </a:ext>
            </a:extLst>
          </p:cNvPr>
          <p:cNvSpPr txBox="1"/>
          <p:nvPr/>
        </p:nvSpPr>
        <p:spPr>
          <a:xfrm>
            <a:off x="1937804" y="5618852"/>
            <a:ext cx="569387" cy="369332"/>
          </a:xfrm>
          <a:prstGeom prst="rect">
            <a:avLst/>
          </a:prstGeom>
          <a:noFill/>
        </p:spPr>
        <p:txBody>
          <a:bodyPr wrap="none" rtlCol="0">
            <a:spAutoFit/>
          </a:bodyPr>
          <a:lstStyle/>
          <a:p>
            <a:r>
              <a:rPr lang="en-US" dirty="0" err="1"/>
              <a:t>Mrs</a:t>
            </a:r>
            <a:endParaRPr lang="en-US" dirty="0"/>
          </a:p>
        </p:txBody>
      </p:sp>
      <p:sp>
        <p:nvSpPr>
          <p:cNvPr id="70" name="文本框 69">
            <a:extLst>
              <a:ext uri="{FF2B5EF4-FFF2-40B4-BE49-F238E27FC236}">
                <a16:creationId xmlns:a16="http://schemas.microsoft.com/office/drawing/2014/main" id="{53F5C70C-0C02-4804-8BF6-B2B8A7A3D58B}"/>
              </a:ext>
            </a:extLst>
          </p:cNvPr>
          <p:cNvSpPr txBox="1"/>
          <p:nvPr/>
        </p:nvSpPr>
        <p:spPr>
          <a:xfrm>
            <a:off x="2417907" y="5610092"/>
            <a:ext cx="860172" cy="369332"/>
          </a:xfrm>
          <a:prstGeom prst="rect">
            <a:avLst/>
          </a:prstGeom>
          <a:noFill/>
        </p:spPr>
        <p:txBody>
          <a:bodyPr wrap="none" rtlCol="0">
            <a:spAutoFit/>
          </a:bodyPr>
          <a:lstStyle/>
          <a:p>
            <a:r>
              <a:rPr lang="en-US" dirty="0"/>
              <a:t>Officer</a:t>
            </a:r>
          </a:p>
        </p:txBody>
      </p:sp>
      <p:sp>
        <p:nvSpPr>
          <p:cNvPr id="71" name="文本框 70">
            <a:extLst>
              <a:ext uri="{FF2B5EF4-FFF2-40B4-BE49-F238E27FC236}">
                <a16:creationId xmlns:a16="http://schemas.microsoft.com/office/drawing/2014/main" id="{565697D0-4481-4D69-B997-1484BC703DCD}"/>
              </a:ext>
            </a:extLst>
          </p:cNvPr>
          <p:cNvSpPr txBox="1"/>
          <p:nvPr/>
        </p:nvSpPr>
        <p:spPr>
          <a:xfrm>
            <a:off x="3131602" y="5610092"/>
            <a:ext cx="954107" cy="369332"/>
          </a:xfrm>
          <a:prstGeom prst="rect">
            <a:avLst/>
          </a:prstGeom>
          <a:noFill/>
        </p:spPr>
        <p:txBody>
          <a:bodyPr wrap="none" rtlCol="0">
            <a:spAutoFit/>
          </a:bodyPr>
          <a:lstStyle/>
          <a:p>
            <a:r>
              <a:rPr lang="en-US" dirty="0"/>
              <a:t>Royalty</a:t>
            </a:r>
          </a:p>
        </p:txBody>
      </p:sp>
      <p:cxnSp>
        <p:nvCxnSpPr>
          <p:cNvPr id="72" name="直接箭头连接符 71">
            <a:extLst>
              <a:ext uri="{FF2B5EF4-FFF2-40B4-BE49-F238E27FC236}">
                <a16:creationId xmlns:a16="http://schemas.microsoft.com/office/drawing/2014/main" id="{EE1E82AD-39DF-4E13-9F50-B8A73C5793A6}"/>
              </a:ext>
            </a:extLst>
          </p:cNvPr>
          <p:cNvCxnSpPr>
            <a:cxnSpLocks/>
            <a:stCxn id="12" idx="2"/>
          </p:cNvCxnSpPr>
          <p:nvPr/>
        </p:nvCxnSpPr>
        <p:spPr>
          <a:xfrm flipH="1">
            <a:off x="5515284" y="5328248"/>
            <a:ext cx="344734" cy="56298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5" name="直接箭头连接符 74">
            <a:extLst>
              <a:ext uri="{FF2B5EF4-FFF2-40B4-BE49-F238E27FC236}">
                <a16:creationId xmlns:a16="http://schemas.microsoft.com/office/drawing/2014/main" id="{274C2BF4-FD27-4090-959B-A9BFA45DF3E6}"/>
              </a:ext>
            </a:extLst>
          </p:cNvPr>
          <p:cNvCxnSpPr>
            <a:cxnSpLocks/>
            <a:stCxn id="12" idx="2"/>
          </p:cNvCxnSpPr>
          <p:nvPr/>
        </p:nvCxnSpPr>
        <p:spPr>
          <a:xfrm>
            <a:off x="5860018" y="5328248"/>
            <a:ext cx="76200" cy="55528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78" name="直接箭头连接符 77">
            <a:extLst>
              <a:ext uri="{FF2B5EF4-FFF2-40B4-BE49-F238E27FC236}">
                <a16:creationId xmlns:a16="http://schemas.microsoft.com/office/drawing/2014/main" id="{01E9DD3D-0438-40F2-BF75-6863C90F6AC0}"/>
              </a:ext>
            </a:extLst>
          </p:cNvPr>
          <p:cNvCxnSpPr>
            <a:cxnSpLocks/>
            <a:stCxn id="12" idx="2"/>
          </p:cNvCxnSpPr>
          <p:nvPr/>
        </p:nvCxnSpPr>
        <p:spPr>
          <a:xfrm>
            <a:off x="5860018" y="5328248"/>
            <a:ext cx="540782" cy="555285"/>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1" name="直接箭头连接符 80">
            <a:extLst>
              <a:ext uri="{FF2B5EF4-FFF2-40B4-BE49-F238E27FC236}">
                <a16:creationId xmlns:a16="http://schemas.microsoft.com/office/drawing/2014/main" id="{F7D859D5-7CD2-4186-9992-C048347CBF6E}"/>
              </a:ext>
            </a:extLst>
          </p:cNvPr>
          <p:cNvCxnSpPr>
            <a:cxnSpLocks/>
            <a:stCxn id="9" idx="2"/>
          </p:cNvCxnSpPr>
          <p:nvPr/>
        </p:nvCxnSpPr>
        <p:spPr>
          <a:xfrm flipH="1">
            <a:off x="7084766" y="4423636"/>
            <a:ext cx="344734" cy="767669"/>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2" name="直接箭头连接符 81">
            <a:extLst>
              <a:ext uri="{FF2B5EF4-FFF2-40B4-BE49-F238E27FC236}">
                <a16:creationId xmlns:a16="http://schemas.microsoft.com/office/drawing/2014/main" id="{4B0AB6C4-A18E-4F65-BF95-42D15F458591}"/>
              </a:ext>
            </a:extLst>
          </p:cNvPr>
          <p:cNvCxnSpPr>
            <a:cxnSpLocks/>
            <a:stCxn id="9" idx="2"/>
          </p:cNvCxnSpPr>
          <p:nvPr/>
        </p:nvCxnSpPr>
        <p:spPr>
          <a:xfrm>
            <a:off x="7429500" y="4423636"/>
            <a:ext cx="76200" cy="75997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83" name="直接箭头连接符 82">
            <a:extLst>
              <a:ext uri="{FF2B5EF4-FFF2-40B4-BE49-F238E27FC236}">
                <a16:creationId xmlns:a16="http://schemas.microsoft.com/office/drawing/2014/main" id="{F1F35B5B-E3D1-4F4E-8AB7-7E6A25059256}"/>
              </a:ext>
            </a:extLst>
          </p:cNvPr>
          <p:cNvCxnSpPr>
            <a:cxnSpLocks/>
            <a:stCxn id="9" idx="2"/>
          </p:cNvCxnSpPr>
          <p:nvPr/>
        </p:nvCxnSpPr>
        <p:spPr>
          <a:xfrm>
            <a:off x="7429500" y="4423636"/>
            <a:ext cx="540782" cy="759974"/>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87" name="文本框 86">
            <a:extLst>
              <a:ext uri="{FF2B5EF4-FFF2-40B4-BE49-F238E27FC236}">
                <a16:creationId xmlns:a16="http://schemas.microsoft.com/office/drawing/2014/main" id="{E05CD7D7-7EE0-4BD1-B1FF-E0C377C2EC92}"/>
              </a:ext>
            </a:extLst>
          </p:cNvPr>
          <p:cNvSpPr txBox="1"/>
          <p:nvPr/>
        </p:nvSpPr>
        <p:spPr>
          <a:xfrm>
            <a:off x="5726917" y="5963725"/>
            <a:ext cx="477835" cy="369332"/>
          </a:xfrm>
          <a:prstGeom prst="rect">
            <a:avLst/>
          </a:prstGeom>
          <a:noFill/>
        </p:spPr>
        <p:txBody>
          <a:bodyPr wrap="square" rtlCol="0">
            <a:spAutoFit/>
          </a:bodyPr>
          <a:lstStyle/>
          <a:p>
            <a:r>
              <a:rPr lang="en-US" dirty="0"/>
              <a:t>…</a:t>
            </a:r>
          </a:p>
        </p:txBody>
      </p:sp>
      <p:sp>
        <p:nvSpPr>
          <p:cNvPr id="88" name="文本框 87">
            <a:extLst>
              <a:ext uri="{FF2B5EF4-FFF2-40B4-BE49-F238E27FC236}">
                <a16:creationId xmlns:a16="http://schemas.microsoft.com/office/drawing/2014/main" id="{3D455DC3-E33D-45F6-95EC-35EE9AB10469}"/>
              </a:ext>
            </a:extLst>
          </p:cNvPr>
          <p:cNvSpPr txBox="1"/>
          <p:nvPr/>
        </p:nvSpPr>
        <p:spPr>
          <a:xfrm>
            <a:off x="7266782" y="5219452"/>
            <a:ext cx="477835" cy="369332"/>
          </a:xfrm>
          <a:prstGeom prst="rect">
            <a:avLst/>
          </a:prstGeom>
          <a:noFill/>
        </p:spPr>
        <p:txBody>
          <a:bodyPr wrap="square" rtlCol="0">
            <a:spAutoFit/>
          </a:bodyPr>
          <a:lstStyle/>
          <a:p>
            <a:r>
              <a:rPr lang="en-US" dirty="0"/>
              <a:t>…</a:t>
            </a:r>
          </a:p>
        </p:txBody>
      </p:sp>
      <p:pic>
        <p:nvPicPr>
          <p:cNvPr id="43" name="图片 42">
            <a:extLst>
              <a:ext uri="{FF2B5EF4-FFF2-40B4-BE49-F238E27FC236}">
                <a16:creationId xmlns:a16="http://schemas.microsoft.com/office/drawing/2014/main" id="{5E0FCBF9-5EA4-4776-8430-50FE1EE5F7D8}"/>
              </a:ext>
            </a:extLst>
          </p:cNvPr>
          <p:cNvPicPr>
            <a:picLocks noChangeAspect="1"/>
          </p:cNvPicPr>
          <p:nvPr/>
        </p:nvPicPr>
        <p:blipFill>
          <a:blip r:embed="rId3"/>
          <a:stretch>
            <a:fillRect/>
          </a:stretch>
        </p:blipFill>
        <p:spPr>
          <a:xfrm>
            <a:off x="0" y="2759470"/>
            <a:ext cx="9144000" cy="324255"/>
          </a:xfrm>
          <a:prstGeom prst="rect">
            <a:avLst/>
          </a:prstGeom>
        </p:spPr>
      </p:pic>
      <p:pic>
        <p:nvPicPr>
          <p:cNvPr id="44" name="图片 43">
            <a:extLst>
              <a:ext uri="{FF2B5EF4-FFF2-40B4-BE49-F238E27FC236}">
                <a16:creationId xmlns:a16="http://schemas.microsoft.com/office/drawing/2014/main" id="{1A323D77-884A-4031-B5B7-401790A0E0C9}"/>
              </a:ext>
            </a:extLst>
          </p:cNvPr>
          <p:cNvPicPr>
            <a:picLocks noChangeAspect="1"/>
          </p:cNvPicPr>
          <p:nvPr/>
        </p:nvPicPr>
        <p:blipFill>
          <a:blip r:embed="rId4"/>
          <a:stretch>
            <a:fillRect/>
          </a:stretch>
        </p:blipFill>
        <p:spPr>
          <a:xfrm>
            <a:off x="0" y="3069269"/>
            <a:ext cx="9144000" cy="207331"/>
          </a:xfrm>
          <a:prstGeom prst="rect">
            <a:avLst/>
          </a:prstGeom>
        </p:spPr>
      </p:pic>
    </p:spTree>
    <p:extLst>
      <p:ext uri="{BB962C8B-B14F-4D97-AF65-F5344CB8AC3E}">
        <p14:creationId xmlns:p14="http://schemas.microsoft.com/office/powerpoint/2010/main" val="178564103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22</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984885"/>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Feature engineering</a:t>
            </a:r>
          </a:p>
          <a:p>
            <a:pPr marL="800100" lvl="1" indent="-342900">
              <a:spcBef>
                <a:spcPts val="600"/>
              </a:spcBef>
              <a:spcAft>
                <a:spcPts val="600"/>
              </a:spcAft>
              <a:buClr>
                <a:srgbClr val="CC9900"/>
              </a:buClr>
              <a:buFont typeface="Wingdings" panose="05000000000000000000" pitchFamily="2" charset="2"/>
              <a:buChar char="§"/>
            </a:pPr>
            <a:r>
              <a:rPr lang="en-US" sz="2400" dirty="0">
                <a:solidFill>
                  <a:schemeClr val="dk1"/>
                </a:solidFill>
                <a:latin typeface="Arial"/>
                <a:cs typeface="Arial"/>
              </a:rPr>
              <a:t>Use linear regression to fill missing Fare</a:t>
            </a:r>
          </a:p>
        </p:txBody>
      </p:sp>
      <p:pic>
        <p:nvPicPr>
          <p:cNvPr id="5" name="图片 4">
            <a:extLst>
              <a:ext uri="{FF2B5EF4-FFF2-40B4-BE49-F238E27FC236}">
                <a16:creationId xmlns:a16="http://schemas.microsoft.com/office/drawing/2014/main" id="{7A4974CF-B45A-458A-8C46-3E844A7CE0FD}"/>
              </a:ext>
            </a:extLst>
          </p:cNvPr>
          <p:cNvPicPr>
            <a:picLocks noChangeAspect="1"/>
          </p:cNvPicPr>
          <p:nvPr/>
        </p:nvPicPr>
        <p:blipFill>
          <a:blip r:embed="rId3"/>
          <a:stretch>
            <a:fillRect/>
          </a:stretch>
        </p:blipFill>
        <p:spPr>
          <a:xfrm>
            <a:off x="595312" y="2702558"/>
            <a:ext cx="7724775" cy="3895725"/>
          </a:xfrm>
          <a:prstGeom prst="rect">
            <a:avLst/>
          </a:prstGeom>
        </p:spPr>
      </p:pic>
      <p:pic>
        <p:nvPicPr>
          <p:cNvPr id="14" name="图片 13">
            <a:extLst>
              <a:ext uri="{FF2B5EF4-FFF2-40B4-BE49-F238E27FC236}">
                <a16:creationId xmlns:a16="http://schemas.microsoft.com/office/drawing/2014/main" id="{93FA05F2-B99A-4D13-9C49-33EF253ED200}"/>
              </a:ext>
            </a:extLst>
          </p:cNvPr>
          <p:cNvPicPr>
            <a:picLocks noChangeAspect="1"/>
          </p:cNvPicPr>
          <p:nvPr/>
        </p:nvPicPr>
        <p:blipFill>
          <a:blip r:embed="rId4"/>
          <a:stretch>
            <a:fillRect/>
          </a:stretch>
        </p:blipFill>
        <p:spPr>
          <a:xfrm>
            <a:off x="6553200" y="3931380"/>
            <a:ext cx="1371600" cy="476250"/>
          </a:xfrm>
          <a:prstGeom prst="rect">
            <a:avLst/>
          </a:prstGeom>
        </p:spPr>
      </p:pic>
    </p:spTree>
    <p:extLst>
      <p:ext uri="{BB962C8B-B14F-4D97-AF65-F5344CB8AC3E}">
        <p14:creationId xmlns:p14="http://schemas.microsoft.com/office/powerpoint/2010/main" val="295012628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23</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1354217"/>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ea typeface="Arial"/>
                <a:cs typeface="Arial"/>
              </a:rPr>
              <a:t>Construct machine learning model</a:t>
            </a:r>
          </a:p>
          <a:p>
            <a:pPr marL="800100" lvl="1" indent="-342900">
              <a:spcBef>
                <a:spcPts val="600"/>
              </a:spcBef>
              <a:spcAft>
                <a:spcPts val="600"/>
              </a:spcAft>
              <a:buClr>
                <a:srgbClr val="CC9900"/>
              </a:buClr>
              <a:buFont typeface="Wingdings" panose="05000000000000000000" pitchFamily="2" charset="2"/>
              <a:buChar char="§"/>
            </a:pPr>
            <a:r>
              <a:rPr lang="en-US" sz="2400" dirty="0">
                <a:solidFill>
                  <a:schemeClr val="dk1"/>
                </a:solidFill>
                <a:latin typeface="Arial"/>
                <a:ea typeface="Arial"/>
                <a:cs typeface="Arial"/>
              </a:rPr>
              <a:t>Use random forest to predict the survived column of testing data</a:t>
            </a:r>
          </a:p>
        </p:txBody>
      </p:sp>
      <p:pic>
        <p:nvPicPr>
          <p:cNvPr id="8" name="图片 7">
            <a:extLst>
              <a:ext uri="{FF2B5EF4-FFF2-40B4-BE49-F238E27FC236}">
                <a16:creationId xmlns:a16="http://schemas.microsoft.com/office/drawing/2014/main" id="{310D83FD-433F-4BE6-B6C5-CBF9C8ACFCBC}"/>
              </a:ext>
            </a:extLst>
          </p:cNvPr>
          <p:cNvPicPr/>
          <p:nvPr/>
        </p:nvPicPr>
        <p:blipFill>
          <a:blip r:embed="rId3"/>
          <a:stretch>
            <a:fillRect/>
          </a:stretch>
        </p:blipFill>
        <p:spPr>
          <a:xfrm>
            <a:off x="5943600" y="2873406"/>
            <a:ext cx="1676400" cy="3825830"/>
          </a:xfrm>
          <a:prstGeom prst="rect">
            <a:avLst/>
          </a:prstGeom>
        </p:spPr>
      </p:pic>
      <p:pic>
        <p:nvPicPr>
          <p:cNvPr id="6" name="图片 5">
            <a:extLst>
              <a:ext uri="{FF2B5EF4-FFF2-40B4-BE49-F238E27FC236}">
                <a16:creationId xmlns:a16="http://schemas.microsoft.com/office/drawing/2014/main" id="{CF487DFD-62CB-4968-B13E-527F2A86525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52600" y="3109585"/>
            <a:ext cx="3276600" cy="3589651"/>
          </a:xfrm>
          <a:prstGeom prst="rect">
            <a:avLst/>
          </a:prstGeom>
        </p:spPr>
      </p:pic>
    </p:spTree>
    <p:extLst>
      <p:ext uri="{BB962C8B-B14F-4D97-AF65-F5344CB8AC3E}">
        <p14:creationId xmlns:p14="http://schemas.microsoft.com/office/powerpoint/2010/main" val="5640196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24</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1354217"/>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altLang="zh-CN" sz="2400" dirty="0">
                <a:solidFill>
                  <a:schemeClr val="dk1"/>
                </a:solidFill>
                <a:latin typeface="Arial"/>
                <a:ea typeface="Arial"/>
                <a:cs typeface="Arial"/>
              </a:rPr>
              <a:t>Submit my results to Kaggle</a:t>
            </a:r>
          </a:p>
          <a:p>
            <a:pPr marL="800100" lvl="1" indent="-342900">
              <a:spcBef>
                <a:spcPts val="600"/>
              </a:spcBef>
              <a:spcAft>
                <a:spcPts val="600"/>
              </a:spcAft>
              <a:buClr>
                <a:srgbClr val="CC9900"/>
              </a:buClr>
              <a:buFont typeface="Wingdings" panose="05000000000000000000" pitchFamily="2" charset="2"/>
              <a:buChar char="§"/>
            </a:pPr>
            <a:r>
              <a:rPr lang="en-US" sz="2400" dirty="0">
                <a:solidFill>
                  <a:schemeClr val="dk1"/>
                </a:solidFill>
                <a:latin typeface="Arial"/>
                <a:ea typeface="Arial"/>
                <a:cs typeface="Arial"/>
              </a:rPr>
              <a:t>Use random forest to predict the survived column of testing data</a:t>
            </a:r>
          </a:p>
        </p:txBody>
      </p:sp>
      <p:pic>
        <p:nvPicPr>
          <p:cNvPr id="6" name="图片 5">
            <a:extLst>
              <a:ext uri="{FF2B5EF4-FFF2-40B4-BE49-F238E27FC236}">
                <a16:creationId xmlns:a16="http://schemas.microsoft.com/office/drawing/2014/main" id="{990D75EE-0528-4FB2-BFE8-34C49CDF871F}"/>
              </a:ext>
            </a:extLst>
          </p:cNvPr>
          <p:cNvPicPr/>
          <p:nvPr/>
        </p:nvPicPr>
        <p:blipFill>
          <a:blip r:embed="rId3">
            <a:extLst>
              <a:ext uri="{28A0092B-C50C-407E-A947-70E740481C1C}">
                <a14:useLocalDpi xmlns:a14="http://schemas.microsoft.com/office/drawing/2010/main" val="0"/>
              </a:ext>
            </a:extLst>
          </a:blip>
          <a:stretch>
            <a:fillRect/>
          </a:stretch>
        </p:blipFill>
        <p:spPr>
          <a:xfrm>
            <a:off x="533400" y="3285490"/>
            <a:ext cx="8098258" cy="3496310"/>
          </a:xfrm>
          <a:prstGeom prst="rect">
            <a:avLst/>
          </a:prstGeom>
        </p:spPr>
      </p:pic>
      <p:pic>
        <p:nvPicPr>
          <p:cNvPr id="2" name="图片 1">
            <a:extLst>
              <a:ext uri="{FF2B5EF4-FFF2-40B4-BE49-F238E27FC236}">
                <a16:creationId xmlns:a16="http://schemas.microsoft.com/office/drawing/2014/main" id="{BAC851EA-1E96-4E8A-B1EF-9B65E28BA257}"/>
              </a:ext>
            </a:extLst>
          </p:cNvPr>
          <p:cNvPicPr>
            <a:picLocks noChangeAspect="1"/>
          </p:cNvPicPr>
          <p:nvPr/>
        </p:nvPicPr>
        <p:blipFill>
          <a:blip r:embed="rId4"/>
          <a:stretch>
            <a:fillRect/>
          </a:stretch>
        </p:blipFill>
        <p:spPr>
          <a:xfrm>
            <a:off x="685800" y="3046533"/>
            <a:ext cx="7772400" cy="306267"/>
          </a:xfrm>
          <a:prstGeom prst="rect">
            <a:avLst/>
          </a:prstGeom>
        </p:spPr>
      </p:pic>
    </p:spTree>
    <p:extLst>
      <p:ext uri="{BB962C8B-B14F-4D97-AF65-F5344CB8AC3E}">
        <p14:creationId xmlns:p14="http://schemas.microsoft.com/office/powerpoint/2010/main" val="281125271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25</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1354217"/>
          </a:xfrm>
          <a:prstGeom prst="rect">
            <a:avLst/>
          </a:prstGeom>
        </p:spPr>
        <p:txBody>
          <a:bodyPr wrap="square">
            <a:spAutoFit/>
          </a:bodyPr>
          <a:lstStyle/>
          <a:p>
            <a:pPr marL="342900" marR="0" lvl="0" indent="-342900">
              <a:spcBef>
                <a:spcPts val="600"/>
              </a:spcBef>
              <a:spcAft>
                <a:spcPts val="600"/>
              </a:spcAft>
              <a:buClr>
                <a:srgbClr val="CC9900"/>
              </a:buClr>
              <a:buFont typeface="Wingdings" panose="05000000000000000000" pitchFamily="2" charset="2"/>
              <a:buChar char="Ø"/>
            </a:pPr>
            <a:r>
              <a:rPr lang="en-US" altLang="zh-CN" sz="2400" dirty="0">
                <a:solidFill>
                  <a:schemeClr val="dk1"/>
                </a:solidFill>
                <a:latin typeface="Arial"/>
                <a:ea typeface="Arial"/>
                <a:cs typeface="Arial"/>
              </a:rPr>
              <a:t>Submit my results to Kaggle</a:t>
            </a:r>
          </a:p>
          <a:p>
            <a:pPr marL="800100" lvl="1" indent="-342900">
              <a:spcBef>
                <a:spcPts val="600"/>
              </a:spcBef>
              <a:spcAft>
                <a:spcPts val="600"/>
              </a:spcAft>
              <a:buClr>
                <a:srgbClr val="CC9900"/>
              </a:buClr>
              <a:buFont typeface="Wingdings" panose="05000000000000000000" pitchFamily="2" charset="2"/>
              <a:buChar char="§"/>
            </a:pPr>
            <a:r>
              <a:rPr lang="en-US" sz="2400" dirty="0">
                <a:solidFill>
                  <a:schemeClr val="dk1"/>
                </a:solidFill>
                <a:latin typeface="Arial"/>
                <a:ea typeface="Arial"/>
                <a:cs typeface="Arial"/>
              </a:rPr>
              <a:t>Use random forest to predict the survived column of testing data</a:t>
            </a:r>
          </a:p>
        </p:txBody>
      </p:sp>
      <p:pic>
        <p:nvPicPr>
          <p:cNvPr id="8" name="图片 7">
            <a:extLst>
              <a:ext uri="{FF2B5EF4-FFF2-40B4-BE49-F238E27FC236}">
                <a16:creationId xmlns:a16="http://schemas.microsoft.com/office/drawing/2014/main" id="{EF7FE971-BF33-4816-99F2-2CD9382D1C51}"/>
              </a:ext>
            </a:extLst>
          </p:cNvPr>
          <p:cNvPicPr/>
          <p:nvPr/>
        </p:nvPicPr>
        <p:blipFill>
          <a:blip r:embed="rId3">
            <a:extLst>
              <a:ext uri="{28A0092B-C50C-407E-A947-70E740481C1C}">
                <a14:useLocalDpi xmlns:a14="http://schemas.microsoft.com/office/drawing/2010/main" val="0"/>
              </a:ext>
            </a:extLst>
          </a:blip>
          <a:stretch>
            <a:fillRect/>
          </a:stretch>
        </p:blipFill>
        <p:spPr>
          <a:xfrm>
            <a:off x="470195" y="3062559"/>
            <a:ext cx="8203609" cy="3672167"/>
          </a:xfrm>
          <a:prstGeom prst="rect">
            <a:avLst/>
          </a:prstGeom>
        </p:spPr>
      </p:pic>
    </p:spTree>
    <p:extLst>
      <p:ext uri="{BB962C8B-B14F-4D97-AF65-F5344CB8AC3E}">
        <p14:creationId xmlns:p14="http://schemas.microsoft.com/office/powerpoint/2010/main" val="28906069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26</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altLang="zh-CN" sz="3600" b="1" dirty="0">
                <a:solidFill>
                  <a:srgbClr val="CC9900"/>
                </a:solidFill>
                <a:latin typeface="Arial"/>
                <a:ea typeface="Arial"/>
                <a:cs typeface="Arial"/>
                <a:sym typeface="Arial"/>
              </a:rPr>
              <a:t>CONCLUSION</a:t>
            </a:r>
            <a:endParaRPr lang="en-US" sz="3600" b="1" i="0" u="none" strike="noStrike" cap="none" dirty="0">
              <a:solidFill>
                <a:srgbClr val="CC9900"/>
              </a:solidFill>
              <a:latin typeface="Arial"/>
              <a:ea typeface="Arial"/>
              <a:cs typeface="Arial"/>
              <a:sym typeface="Arial"/>
            </a:endParaRPr>
          </a:p>
        </p:txBody>
      </p:sp>
      <p:sp>
        <p:nvSpPr>
          <p:cNvPr id="2" name="矩形 1">
            <a:extLst>
              <a:ext uri="{FF2B5EF4-FFF2-40B4-BE49-F238E27FC236}">
                <a16:creationId xmlns:a16="http://schemas.microsoft.com/office/drawing/2014/main" id="{7C985D1A-5ACC-4941-9790-F452E6F383C9}"/>
              </a:ext>
            </a:extLst>
          </p:cNvPr>
          <p:cNvSpPr/>
          <p:nvPr/>
        </p:nvSpPr>
        <p:spPr>
          <a:xfrm>
            <a:off x="1066800" y="2362200"/>
            <a:ext cx="7162800" cy="3232808"/>
          </a:xfrm>
          <a:prstGeom prst="rect">
            <a:avLst/>
          </a:prstGeom>
        </p:spPr>
        <p:txBody>
          <a:bodyPr wrap="square">
            <a:spAutoFit/>
          </a:bodyPr>
          <a:lstStyle/>
          <a:p>
            <a:pPr marL="342900" marR="0" lvl="0" indent="-342900" algn="just">
              <a:lnSpc>
                <a:spcPct val="107000"/>
              </a:lnSpc>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cs typeface="Arial"/>
              </a:rPr>
              <a:t>Data exploration and visualization</a:t>
            </a:r>
          </a:p>
          <a:p>
            <a:pPr marL="342900" marR="0" lvl="0" indent="-342900" algn="just">
              <a:lnSpc>
                <a:spcPct val="107000"/>
              </a:lnSpc>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cs typeface="Arial"/>
              </a:rPr>
              <a:t>Data cleaning</a:t>
            </a:r>
          </a:p>
          <a:p>
            <a:pPr marL="342900" marR="0" lvl="0" indent="-342900" algn="just">
              <a:lnSpc>
                <a:spcPct val="107000"/>
              </a:lnSpc>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cs typeface="Arial"/>
              </a:rPr>
              <a:t>Feature engineering</a:t>
            </a:r>
          </a:p>
          <a:p>
            <a:pPr marL="342900" marR="0" lvl="0" indent="-342900" algn="just">
              <a:lnSpc>
                <a:spcPct val="107000"/>
              </a:lnSpc>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cs typeface="Arial"/>
              </a:rPr>
              <a:t>Feature selection</a:t>
            </a:r>
          </a:p>
          <a:p>
            <a:pPr marL="342900" marR="0" lvl="0" indent="-342900" algn="just">
              <a:lnSpc>
                <a:spcPct val="107000"/>
              </a:lnSpc>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cs typeface="Arial"/>
              </a:rPr>
              <a:t>Predictive model construction</a:t>
            </a:r>
          </a:p>
          <a:p>
            <a:pPr marL="342900" marR="0" lvl="0" indent="-342900" algn="just">
              <a:lnSpc>
                <a:spcPct val="107000"/>
              </a:lnSpc>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cs typeface="Arial"/>
              </a:rPr>
              <a:t>Submission to Kaggle</a:t>
            </a:r>
          </a:p>
        </p:txBody>
      </p:sp>
    </p:spTree>
    <p:extLst>
      <p:ext uri="{BB962C8B-B14F-4D97-AF65-F5344CB8AC3E}">
        <p14:creationId xmlns:p14="http://schemas.microsoft.com/office/powerpoint/2010/main" val="41579017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27</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altLang="zh-CN" sz="3600" b="1" dirty="0">
                <a:solidFill>
                  <a:srgbClr val="CC9900"/>
                </a:solidFill>
                <a:latin typeface="Arial"/>
                <a:ea typeface="Arial"/>
                <a:cs typeface="Arial"/>
                <a:sym typeface="Arial"/>
              </a:rPr>
              <a:t>FUTURE WORK</a:t>
            </a:r>
            <a:endParaRPr lang="en-US" sz="3600" b="1" i="0" u="none" strike="noStrike" cap="none" dirty="0">
              <a:solidFill>
                <a:srgbClr val="CC9900"/>
              </a:solidFill>
              <a:latin typeface="Arial"/>
              <a:ea typeface="Arial"/>
              <a:cs typeface="Arial"/>
              <a:sym typeface="Arial"/>
            </a:endParaRPr>
          </a:p>
        </p:txBody>
      </p:sp>
      <p:sp>
        <p:nvSpPr>
          <p:cNvPr id="3" name="矩形 2">
            <a:extLst>
              <a:ext uri="{FF2B5EF4-FFF2-40B4-BE49-F238E27FC236}">
                <a16:creationId xmlns:a16="http://schemas.microsoft.com/office/drawing/2014/main" id="{F7C1F14B-28D4-40C4-AE4B-CA1B47B0E195}"/>
              </a:ext>
            </a:extLst>
          </p:cNvPr>
          <p:cNvSpPr/>
          <p:nvPr/>
        </p:nvSpPr>
        <p:spPr>
          <a:xfrm>
            <a:off x="952500" y="2209800"/>
            <a:ext cx="7239000" cy="1277850"/>
          </a:xfrm>
          <a:prstGeom prst="rect">
            <a:avLst/>
          </a:prstGeom>
        </p:spPr>
        <p:txBody>
          <a:bodyPr wrap="square">
            <a:spAutoFit/>
          </a:bodyPr>
          <a:lstStyle/>
          <a:p>
            <a:pPr marL="342900" marR="0" indent="-342900" algn="just">
              <a:lnSpc>
                <a:spcPct val="107000"/>
              </a:lnSpc>
              <a:spcBef>
                <a:spcPts val="600"/>
              </a:spcBef>
              <a:spcAft>
                <a:spcPts val="600"/>
              </a:spcAft>
              <a:buClr>
                <a:srgbClr val="CC9900"/>
              </a:buClr>
              <a:buFont typeface="Wingdings" panose="05000000000000000000" pitchFamily="2" charset="2"/>
              <a:buChar char="Ø"/>
            </a:pPr>
            <a:r>
              <a:rPr lang="en-US" sz="2400" dirty="0">
                <a:solidFill>
                  <a:schemeClr val="dk1"/>
                </a:solidFill>
                <a:latin typeface="Arial"/>
                <a:cs typeface="Arial"/>
              </a:rPr>
              <a:t>In the next step, I will explore the features deeper and construct better features, and try different machine learning algorithms.</a:t>
            </a:r>
          </a:p>
        </p:txBody>
      </p:sp>
    </p:spTree>
    <p:extLst>
      <p:ext uri="{BB962C8B-B14F-4D97-AF65-F5344CB8AC3E}">
        <p14:creationId xmlns:p14="http://schemas.microsoft.com/office/powerpoint/2010/main" val="375607455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28</a:t>
            </a:fld>
            <a:endParaRPr lang="en-US" altLang="zh-CN" dirty="0"/>
          </a:p>
        </p:txBody>
      </p:sp>
      <p:sp>
        <p:nvSpPr>
          <p:cNvPr id="6" name="Title 2"/>
          <p:cNvSpPr txBox="1">
            <a:spLocks/>
          </p:cNvSpPr>
          <p:nvPr/>
        </p:nvSpPr>
        <p:spPr bwMode="auto">
          <a:xfrm>
            <a:off x="304800" y="2971800"/>
            <a:ext cx="8229600" cy="868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lvl1pPr algn="ctr" rtl="0" eaLnBrk="0" fontAlgn="base" hangingPunct="0">
              <a:spcBef>
                <a:spcPct val="0"/>
              </a:spcBef>
              <a:spcAft>
                <a:spcPct val="0"/>
              </a:spcAft>
              <a:defRPr sz="3400" b="1" kern="1200">
                <a:solidFill>
                  <a:srgbClr val="CC9900"/>
                </a:solidFill>
                <a:latin typeface="Arial" pitchFamily="34" charset="0"/>
                <a:ea typeface="+mj-ea"/>
                <a:cs typeface="Arial" pitchFamily="34" charset="0"/>
              </a:defRPr>
            </a:lvl1pPr>
            <a:lvl2pPr algn="ctr" rtl="0" eaLnBrk="0" fontAlgn="base" hangingPunct="0">
              <a:spcBef>
                <a:spcPct val="0"/>
              </a:spcBef>
              <a:spcAft>
                <a:spcPct val="0"/>
              </a:spcAft>
              <a:defRPr sz="4400">
                <a:solidFill>
                  <a:schemeClr val="tx1"/>
                </a:solidFill>
                <a:latin typeface="Calibri" pitchFamily="34" charset="0"/>
              </a:defRPr>
            </a:lvl2pPr>
            <a:lvl3pPr algn="ctr" rtl="0" eaLnBrk="0" fontAlgn="base" hangingPunct="0">
              <a:spcBef>
                <a:spcPct val="0"/>
              </a:spcBef>
              <a:spcAft>
                <a:spcPct val="0"/>
              </a:spcAft>
              <a:defRPr sz="4400">
                <a:solidFill>
                  <a:schemeClr val="tx1"/>
                </a:solidFill>
                <a:latin typeface="Calibri" pitchFamily="34" charset="0"/>
              </a:defRPr>
            </a:lvl3pPr>
            <a:lvl4pPr algn="ctr" rtl="0" eaLnBrk="0" fontAlgn="base" hangingPunct="0">
              <a:spcBef>
                <a:spcPct val="0"/>
              </a:spcBef>
              <a:spcAft>
                <a:spcPct val="0"/>
              </a:spcAft>
              <a:defRPr sz="4400">
                <a:solidFill>
                  <a:schemeClr val="tx1"/>
                </a:solidFill>
                <a:latin typeface="Calibri" pitchFamily="34" charset="0"/>
              </a:defRPr>
            </a:lvl4pPr>
            <a:lvl5pPr algn="ctr" rtl="0" eaLnBrk="0" fontAlgn="base" hangingPunct="0">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a:lstStyle>
          <a:p>
            <a:r>
              <a:rPr lang="en-US" dirty="0"/>
              <a:t>Discussion &amp; Q/A</a:t>
            </a:r>
          </a:p>
        </p:txBody>
      </p:sp>
    </p:spTree>
    <p:extLst>
      <p:ext uri="{BB962C8B-B14F-4D97-AF65-F5344CB8AC3E}">
        <p14:creationId xmlns:p14="http://schemas.microsoft.com/office/powerpoint/2010/main" val="36144177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3</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122364"/>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BACKGROUND</a:t>
            </a:r>
            <a:endParaRPr lang="en-US" sz="3600" b="1" i="0" u="none" strike="noStrike" cap="none" dirty="0">
              <a:solidFill>
                <a:srgbClr val="CC9900"/>
              </a:solidFill>
              <a:latin typeface="Arial"/>
              <a:ea typeface="Arial"/>
              <a:cs typeface="Arial"/>
              <a:sym typeface="Arial"/>
            </a:endParaRPr>
          </a:p>
        </p:txBody>
      </p:sp>
      <p:sp>
        <p:nvSpPr>
          <p:cNvPr id="2" name="矩形 1">
            <a:extLst>
              <a:ext uri="{FF2B5EF4-FFF2-40B4-BE49-F238E27FC236}">
                <a16:creationId xmlns:a16="http://schemas.microsoft.com/office/drawing/2014/main" id="{71BEF9F0-54D9-4BC9-9E15-7AAF8A7D3FC4}"/>
              </a:ext>
            </a:extLst>
          </p:cNvPr>
          <p:cNvSpPr/>
          <p:nvPr/>
        </p:nvSpPr>
        <p:spPr>
          <a:xfrm>
            <a:off x="609600" y="1895445"/>
            <a:ext cx="3810000" cy="400110"/>
          </a:xfrm>
          <a:prstGeom prst="rect">
            <a:avLst/>
          </a:prstGeom>
        </p:spPr>
        <p:txBody>
          <a:bodyPr wrap="square">
            <a:spAutoFit/>
          </a:bodyPr>
          <a:lstStyle/>
          <a:p>
            <a:pPr marL="285750" indent="-285750">
              <a:buClr>
                <a:srgbClr val="FFCC00"/>
              </a:buClr>
              <a:buFont typeface="Wingdings" panose="05000000000000000000" pitchFamily="2" charset="2"/>
              <a:buChar char="Ø"/>
            </a:pPr>
            <a:r>
              <a:rPr lang="en-US" altLang="zh-CN" sz="2000" dirty="0"/>
              <a:t>Titanic sinking</a:t>
            </a:r>
            <a:endParaRPr lang="en-US" sz="2000" dirty="0"/>
          </a:p>
        </p:txBody>
      </p:sp>
      <p:pic>
        <p:nvPicPr>
          <p:cNvPr id="8" name="TITANIC sinking">
            <a:hlinkClick r:id="" action="ppaction://media"/>
            <a:extLst>
              <a:ext uri="{FF2B5EF4-FFF2-40B4-BE49-F238E27FC236}">
                <a16:creationId xmlns:a16="http://schemas.microsoft.com/office/drawing/2014/main" id="{CBC614BD-53BD-46DC-8AB8-5C86FC73F47C}"/>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62000" y="2362200"/>
            <a:ext cx="7721600" cy="4343400"/>
          </a:xfrm>
          <a:prstGeom prst="rect">
            <a:avLst/>
          </a:prstGeom>
        </p:spPr>
      </p:pic>
    </p:spTree>
    <p:extLst>
      <p:ext uri="{BB962C8B-B14F-4D97-AF65-F5344CB8AC3E}">
        <p14:creationId xmlns:p14="http://schemas.microsoft.com/office/powerpoint/2010/main" val="231046831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4</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14868"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BACKGROUND</a:t>
            </a:r>
            <a:endParaRPr lang="en-US" sz="3600" b="1" i="0" u="none" strike="noStrike" cap="none" dirty="0">
              <a:solidFill>
                <a:srgbClr val="CC9900"/>
              </a:solidFill>
              <a:latin typeface="Arial"/>
              <a:ea typeface="Arial"/>
              <a:cs typeface="Arial"/>
              <a:sym typeface="Arial"/>
            </a:endParaRPr>
          </a:p>
        </p:txBody>
      </p:sp>
      <p:sp>
        <p:nvSpPr>
          <p:cNvPr id="2" name="矩形 1">
            <a:extLst>
              <a:ext uri="{FF2B5EF4-FFF2-40B4-BE49-F238E27FC236}">
                <a16:creationId xmlns:a16="http://schemas.microsoft.com/office/drawing/2014/main" id="{71BEF9F0-54D9-4BC9-9E15-7AAF8A7D3FC4}"/>
              </a:ext>
            </a:extLst>
          </p:cNvPr>
          <p:cNvSpPr/>
          <p:nvPr/>
        </p:nvSpPr>
        <p:spPr>
          <a:xfrm>
            <a:off x="343945" y="1981200"/>
            <a:ext cx="8585742" cy="1677382"/>
          </a:xfrm>
          <a:prstGeom prst="rect">
            <a:avLst/>
          </a:prstGeom>
        </p:spPr>
        <p:txBody>
          <a:bodyPr wrap="square">
            <a:spAutoFit/>
          </a:bodyPr>
          <a:lstStyle/>
          <a:p>
            <a:pPr marL="342900" indent="-342900">
              <a:spcBef>
                <a:spcPts val="0"/>
              </a:spcBef>
              <a:spcAft>
                <a:spcPts val="600"/>
              </a:spcAft>
              <a:buClr>
                <a:srgbClr val="CC9900"/>
              </a:buClr>
              <a:buFont typeface="Wingdings" panose="05000000000000000000" pitchFamily="2" charset="2"/>
              <a:buChar char="Ø"/>
            </a:pPr>
            <a:r>
              <a:rPr lang="en-US" sz="2200" dirty="0"/>
              <a:t>Kaggle</a:t>
            </a:r>
          </a:p>
          <a:p>
            <a:pPr marL="800100" lvl="1" indent="-342900">
              <a:spcBef>
                <a:spcPts val="0"/>
              </a:spcBef>
              <a:spcAft>
                <a:spcPts val="600"/>
              </a:spcAft>
              <a:buClr>
                <a:srgbClr val="CC9900"/>
              </a:buClr>
              <a:buFont typeface="Wingdings" panose="05000000000000000000" pitchFamily="2" charset="2"/>
              <a:buChar char="Ø"/>
            </a:pPr>
            <a:r>
              <a:rPr lang="en-US" altLang="zh-CN" sz="2200" dirty="0"/>
              <a:t>P</a:t>
            </a:r>
            <a:r>
              <a:rPr lang="en-US" sz="2200" dirty="0"/>
              <a:t>latform for predictive modelling and analytics competitions</a:t>
            </a:r>
          </a:p>
          <a:p>
            <a:pPr marL="800100" lvl="1" indent="-342900">
              <a:spcBef>
                <a:spcPts val="0"/>
              </a:spcBef>
              <a:spcAft>
                <a:spcPts val="600"/>
              </a:spcAft>
              <a:buClr>
                <a:srgbClr val="CC9900"/>
              </a:buClr>
              <a:buFont typeface="Wingdings" panose="05000000000000000000" pitchFamily="2" charset="2"/>
              <a:buChar char="Ø"/>
            </a:pPr>
            <a:r>
              <a:rPr lang="en-US" sz="2200" dirty="0"/>
              <a:t>Huge amount of dataset</a:t>
            </a:r>
          </a:p>
          <a:p>
            <a:pPr marL="800100" lvl="1" indent="-342900">
              <a:spcBef>
                <a:spcPts val="0"/>
              </a:spcBef>
              <a:spcAft>
                <a:spcPts val="600"/>
              </a:spcAft>
              <a:buClr>
                <a:srgbClr val="CC9900"/>
              </a:buClr>
              <a:buFont typeface="Wingdings" panose="05000000000000000000" pitchFamily="2" charset="2"/>
              <a:buChar char="Ø"/>
            </a:pPr>
            <a:r>
              <a:rPr lang="en-US" sz="2200" dirty="0"/>
              <a:t>Ranking</a:t>
            </a:r>
          </a:p>
        </p:txBody>
      </p:sp>
      <p:pic>
        <p:nvPicPr>
          <p:cNvPr id="3" name="图片 2">
            <a:extLst>
              <a:ext uri="{FF2B5EF4-FFF2-40B4-BE49-F238E27FC236}">
                <a16:creationId xmlns:a16="http://schemas.microsoft.com/office/drawing/2014/main" id="{9F8573FD-BFC0-4103-BB80-EE8F476237C5}"/>
              </a:ext>
            </a:extLst>
          </p:cNvPr>
          <p:cNvPicPr>
            <a:picLocks noChangeAspect="1"/>
          </p:cNvPicPr>
          <p:nvPr/>
        </p:nvPicPr>
        <p:blipFill>
          <a:blip r:embed="rId3"/>
          <a:stretch>
            <a:fillRect/>
          </a:stretch>
        </p:blipFill>
        <p:spPr>
          <a:xfrm>
            <a:off x="712516" y="4114800"/>
            <a:ext cx="7848600" cy="1670820"/>
          </a:xfrm>
          <a:prstGeom prst="rect">
            <a:avLst/>
          </a:prstGeom>
        </p:spPr>
      </p:pic>
    </p:spTree>
    <p:extLst>
      <p:ext uri="{BB962C8B-B14F-4D97-AF65-F5344CB8AC3E}">
        <p14:creationId xmlns:p14="http://schemas.microsoft.com/office/powerpoint/2010/main" val="43894863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5</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DATASET</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2209800"/>
            <a:ext cx="7543800" cy="2031325"/>
          </a:xfrm>
          <a:prstGeom prst="rect">
            <a:avLst/>
          </a:prstGeom>
        </p:spPr>
        <p:txBody>
          <a:bodyPr wrap="square">
            <a:spAutoFit/>
          </a:bodyPr>
          <a:lstStyle/>
          <a:p>
            <a:pPr marL="342900" marR="0" lvl="0" indent="-342900">
              <a:spcBef>
                <a:spcPts val="0"/>
              </a:spcBef>
              <a:spcAft>
                <a:spcPts val="1200"/>
              </a:spcAft>
              <a:buClr>
                <a:srgbClr val="CC9900"/>
              </a:buClr>
              <a:buFont typeface="Wingdings" panose="05000000000000000000" pitchFamily="2" charset="2"/>
              <a:buChar char="Ø"/>
            </a:pPr>
            <a:r>
              <a:rPr lang="en-US" sz="2400" dirty="0">
                <a:solidFill>
                  <a:schemeClr val="dk1"/>
                </a:solidFill>
                <a:latin typeface="Arial"/>
                <a:ea typeface="Arial"/>
                <a:cs typeface="Arial"/>
              </a:rPr>
              <a:t>The data has been split into two groups:</a:t>
            </a:r>
          </a:p>
          <a:p>
            <a:pPr marL="800100" lvl="1" indent="-342900">
              <a:spcBef>
                <a:spcPts val="0"/>
              </a:spcBef>
              <a:spcAft>
                <a:spcPts val="1200"/>
              </a:spcAft>
              <a:buClr>
                <a:srgbClr val="CC9900"/>
              </a:buClr>
              <a:buFont typeface="Wingdings" panose="05000000000000000000" pitchFamily="2" charset="2"/>
              <a:buChar char="Ø"/>
            </a:pPr>
            <a:r>
              <a:rPr lang="en-US" sz="2400" dirty="0">
                <a:solidFill>
                  <a:schemeClr val="dk1"/>
                </a:solidFill>
                <a:latin typeface="Arial"/>
                <a:ea typeface="Arial"/>
                <a:cs typeface="Arial"/>
              </a:rPr>
              <a:t>Training set (train.csv)</a:t>
            </a:r>
          </a:p>
          <a:p>
            <a:pPr marL="800100" lvl="1" indent="-342900">
              <a:spcBef>
                <a:spcPts val="0"/>
              </a:spcBef>
              <a:spcAft>
                <a:spcPts val="1200"/>
              </a:spcAft>
              <a:buClr>
                <a:srgbClr val="CC9900"/>
              </a:buClr>
              <a:buFont typeface="Wingdings" panose="05000000000000000000" pitchFamily="2" charset="2"/>
              <a:buChar char="Ø"/>
            </a:pPr>
            <a:r>
              <a:rPr lang="en-US" sz="2400" dirty="0">
                <a:solidFill>
                  <a:schemeClr val="dk1"/>
                </a:solidFill>
                <a:latin typeface="Arial"/>
                <a:ea typeface="Arial"/>
                <a:cs typeface="Arial"/>
              </a:rPr>
              <a:t>Test</a:t>
            </a:r>
            <a:r>
              <a:rPr lang="en-US" altLang="zh-CN" sz="2400" dirty="0">
                <a:solidFill>
                  <a:schemeClr val="dk1"/>
                </a:solidFill>
                <a:latin typeface="Arial"/>
                <a:ea typeface="Arial"/>
                <a:cs typeface="Arial"/>
              </a:rPr>
              <a:t>ing</a:t>
            </a:r>
            <a:r>
              <a:rPr lang="en-US" sz="2400" dirty="0">
                <a:solidFill>
                  <a:schemeClr val="dk1"/>
                </a:solidFill>
                <a:latin typeface="Arial"/>
                <a:ea typeface="Arial"/>
                <a:cs typeface="Arial"/>
              </a:rPr>
              <a:t> set (test.csv)</a:t>
            </a:r>
          </a:p>
          <a:p>
            <a:pPr marR="0" lvl="0">
              <a:spcBef>
                <a:spcPts val="0"/>
              </a:spcBef>
              <a:spcAft>
                <a:spcPts val="1200"/>
              </a:spcAft>
              <a:buClr>
                <a:srgbClr val="CC9900"/>
              </a:buClr>
            </a:pPr>
            <a:endParaRPr lang="en-US" sz="2400" dirty="0">
              <a:solidFill>
                <a:schemeClr val="dk1"/>
              </a:solidFill>
              <a:latin typeface="Arial"/>
              <a:ea typeface="Arial"/>
              <a:cs typeface="Arial"/>
            </a:endParaRPr>
          </a:p>
        </p:txBody>
      </p:sp>
    </p:spTree>
    <p:extLst>
      <p:ext uri="{BB962C8B-B14F-4D97-AF65-F5344CB8AC3E}">
        <p14:creationId xmlns:p14="http://schemas.microsoft.com/office/powerpoint/2010/main" val="25786538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6</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DATASET</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09600" y="1734779"/>
            <a:ext cx="7543800" cy="461665"/>
          </a:xfrm>
          <a:prstGeom prst="rect">
            <a:avLst/>
          </a:prstGeom>
        </p:spPr>
        <p:txBody>
          <a:bodyPr wrap="square">
            <a:spAutoFit/>
          </a:bodyPr>
          <a:lstStyle/>
          <a:p>
            <a:pPr marL="342900" marR="0" lvl="0" indent="-342900">
              <a:spcBef>
                <a:spcPts val="0"/>
              </a:spcBef>
              <a:spcAft>
                <a:spcPts val="1200"/>
              </a:spcAft>
              <a:buClr>
                <a:srgbClr val="CC9900"/>
              </a:buClr>
              <a:buFont typeface="Wingdings" panose="05000000000000000000" pitchFamily="2" charset="2"/>
              <a:buChar char="Ø"/>
            </a:pPr>
            <a:r>
              <a:rPr lang="en-US" altLang="zh-CN" sz="2400" dirty="0">
                <a:solidFill>
                  <a:schemeClr val="dk1"/>
                </a:solidFill>
                <a:latin typeface="Arial"/>
                <a:ea typeface="Arial"/>
                <a:cs typeface="Arial"/>
              </a:rPr>
              <a:t>Training data</a:t>
            </a:r>
            <a:endParaRPr lang="en-US" sz="2400" dirty="0">
              <a:solidFill>
                <a:schemeClr val="dk1"/>
              </a:solidFill>
              <a:latin typeface="Arial"/>
              <a:ea typeface="Arial"/>
              <a:cs typeface="Arial"/>
            </a:endParaRPr>
          </a:p>
        </p:txBody>
      </p:sp>
      <p:pic>
        <p:nvPicPr>
          <p:cNvPr id="5" name="图片 4">
            <a:extLst>
              <a:ext uri="{FF2B5EF4-FFF2-40B4-BE49-F238E27FC236}">
                <a16:creationId xmlns:a16="http://schemas.microsoft.com/office/drawing/2014/main" id="{FD1B591F-A8EC-412B-9563-7BED52DA7E5D}"/>
              </a:ext>
            </a:extLst>
          </p:cNvPr>
          <p:cNvPicPr>
            <a:picLocks noChangeAspect="1"/>
          </p:cNvPicPr>
          <p:nvPr/>
        </p:nvPicPr>
        <p:blipFill>
          <a:blip r:embed="rId3"/>
          <a:stretch>
            <a:fillRect/>
          </a:stretch>
        </p:blipFill>
        <p:spPr>
          <a:xfrm>
            <a:off x="0" y="2196444"/>
            <a:ext cx="9144000" cy="4724642"/>
          </a:xfrm>
          <a:prstGeom prst="rect">
            <a:avLst/>
          </a:prstGeom>
        </p:spPr>
      </p:pic>
      <p:graphicFrame>
        <p:nvGraphicFramePr>
          <p:cNvPr id="8" name="表格 7">
            <a:extLst>
              <a:ext uri="{FF2B5EF4-FFF2-40B4-BE49-F238E27FC236}">
                <a16:creationId xmlns:a16="http://schemas.microsoft.com/office/drawing/2014/main" id="{74752946-AB9D-47D1-90E2-FD2610121232}"/>
              </a:ext>
            </a:extLst>
          </p:cNvPr>
          <p:cNvGraphicFramePr>
            <a:graphicFrameLocks noGrp="1"/>
          </p:cNvGraphicFramePr>
          <p:nvPr>
            <p:extLst>
              <p:ext uri="{D42A27DB-BD31-4B8C-83A1-F6EECF244321}">
                <p14:modId xmlns:p14="http://schemas.microsoft.com/office/powerpoint/2010/main" val="2127882473"/>
              </p:ext>
            </p:extLst>
          </p:nvPr>
        </p:nvGraphicFramePr>
        <p:xfrm>
          <a:off x="1447800" y="4071206"/>
          <a:ext cx="4076700" cy="2849880"/>
        </p:xfrm>
        <a:graphic>
          <a:graphicData uri="http://schemas.openxmlformats.org/drawingml/2006/table">
            <a:tbl>
              <a:tblPr firstRow="1" bandRow="1">
                <a:tableStyleId>{5C22544A-7EE6-4342-B048-85BDC9FD1C3A}</a:tableStyleId>
              </a:tblPr>
              <a:tblGrid>
                <a:gridCol w="914400">
                  <a:extLst>
                    <a:ext uri="{9D8B030D-6E8A-4147-A177-3AD203B41FA5}">
                      <a16:colId xmlns:a16="http://schemas.microsoft.com/office/drawing/2014/main" val="4210575034"/>
                    </a:ext>
                  </a:extLst>
                </a:gridCol>
                <a:gridCol w="3162300">
                  <a:extLst>
                    <a:ext uri="{9D8B030D-6E8A-4147-A177-3AD203B41FA5}">
                      <a16:colId xmlns:a16="http://schemas.microsoft.com/office/drawing/2014/main" val="948813424"/>
                    </a:ext>
                  </a:extLst>
                </a:gridCol>
              </a:tblGrid>
              <a:tr h="138584">
                <a:tc>
                  <a:txBody>
                    <a:bodyPr/>
                    <a:lstStyle/>
                    <a:p>
                      <a:pPr algn="ctr"/>
                      <a:r>
                        <a:rPr lang="en-US" sz="1100" b="0" i="0" kern="1200" dirty="0">
                          <a:solidFill>
                            <a:schemeClr val="lt1"/>
                          </a:solidFill>
                          <a:effectLst/>
                          <a:latin typeface="+mn-lt"/>
                          <a:ea typeface="+mn-ea"/>
                          <a:cs typeface="+mn-cs"/>
                        </a:rPr>
                        <a:t>Variable</a:t>
                      </a:r>
                      <a:endParaRPr lang="en-US" sz="1100" dirty="0"/>
                    </a:p>
                  </a:txBody>
                  <a:tcPr/>
                </a:tc>
                <a:tc>
                  <a:txBody>
                    <a:bodyPr/>
                    <a:lstStyle/>
                    <a:p>
                      <a:pPr algn="ctr"/>
                      <a:r>
                        <a:rPr lang="en-US" sz="1100" b="0" i="0" kern="1200" dirty="0">
                          <a:solidFill>
                            <a:schemeClr val="lt1"/>
                          </a:solidFill>
                          <a:effectLst/>
                          <a:latin typeface="+mn-lt"/>
                          <a:ea typeface="+mn-ea"/>
                          <a:cs typeface="+mn-cs"/>
                        </a:rPr>
                        <a:t>Definition</a:t>
                      </a:r>
                      <a:endParaRPr lang="en-US" sz="1100" dirty="0"/>
                    </a:p>
                  </a:txBody>
                  <a:tcPr/>
                </a:tc>
                <a:extLst>
                  <a:ext uri="{0D108BD9-81ED-4DB2-BD59-A6C34878D82A}">
                    <a16:rowId xmlns:a16="http://schemas.microsoft.com/office/drawing/2014/main" val="291398951"/>
                  </a:ext>
                </a:extLst>
              </a:tr>
              <a:tr h="138584">
                <a:tc>
                  <a:txBody>
                    <a:bodyPr/>
                    <a:lstStyle/>
                    <a:p>
                      <a:pPr algn="ctr"/>
                      <a:r>
                        <a:rPr lang="en-US" sz="1100" b="0" i="0" kern="1200" dirty="0">
                          <a:solidFill>
                            <a:schemeClr val="dk1"/>
                          </a:solidFill>
                          <a:effectLst/>
                          <a:latin typeface="+mn-lt"/>
                          <a:ea typeface="+mn-ea"/>
                          <a:cs typeface="+mn-cs"/>
                        </a:rPr>
                        <a:t>survival</a:t>
                      </a:r>
                      <a:endParaRPr lang="en-US" sz="1100" dirty="0"/>
                    </a:p>
                  </a:txBody>
                  <a:tcPr/>
                </a:tc>
                <a:tc>
                  <a:txBody>
                    <a:bodyPr/>
                    <a:lstStyle/>
                    <a:p>
                      <a:pPr algn="ctr"/>
                      <a:r>
                        <a:rPr lang="en-US" sz="1100" b="0" i="0" kern="1200" dirty="0">
                          <a:solidFill>
                            <a:schemeClr val="dk1"/>
                          </a:solidFill>
                          <a:effectLst/>
                          <a:latin typeface="+mn-lt"/>
                          <a:ea typeface="+mn-ea"/>
                          <a:cs typeface="+mn-cs"/>
                        </a:rPr>
                        <a:t>Survival</a:t>
                      </a:r>
                      <a:endParaRPr lang="en-US" sz="1100" dirty="0"/>
                    </a:p>
                  </a:txBody>
                  <a:tcPr/>
                </a:tc>
                <a:extLst>
                  <a:ext uri="{0D108BD9-81ED-4DB2-BD59-A6C34878D82A}">
                    <a16:rowId xmlns:a16="http://schemas.microsoft.com/office/drawing/2014/main" val="289177914"/>
                  </a:ext>
                </a:extLst>
              </a:tr>
              <a:tr h="138584">
                <a:tc>
                  <a:txBody>
                    <a:bodyPr/>
                    <a:lstStyle/>
                    <a:p>
                      <a:pPr algn="ctr"/>
                      <a:r>
                        <a:rPr lang="en-US" sz="1100" b="0" i="0" kern="1200" dirty="0" err="1">
                          <a:solidFill>
                            <a:schemeClr val="dk1"/>
                          </a:solidFill>
                          <a:effectLst/>
                          <a:latin typeface="+mn-lt"/>
                          <a:ea typeface="+mn-ea"/>
                          <a:cs typeface="+mn-cs"/>
                        </a:rPr>
                        <a:t>pclass</a:t>
                      </a:r>
                      <a:endParaRPr lang="en-US" sz="1100" dirty="0"/>
                    </a:p>
                  </a:txBody>
                  <a:tcPr/>
                </a:tc>
                <a:tc>
                  <a:txBody>
                    <a:bodyPr/>
                    <a:lstStyle/>
                    <a:p>
                      <a:pPr algn="ctr"/>
                      <a:r>
                        <a:rPr lang="en-US" sz="1100" b="0" i="0" kern="1200" dirty="0">
                          <a:solidFill>
                            <a:schemeClr val="dk1"/>
                          </a:solidFill>
                          <a:effectLst/>
                          <a:latin typeface="+mn-lt"/>
                          <a:ea typeface="+mn-ea"/>
                          <a:cs typeface="+mn-cs"/>
                        </a:rPr>
                        <a:t>Ticket class</a:t>
                      </a:r>
                      <a:endParaRPr lang="en-US" sz="1100" dirty="0"/>
                    </a:p>
                  </a:txBody>
                  <a:tcPr/>
                </a:tc>
                <a:extLst>
                  <a:ext uri="{0D108BD9-81ED-4DB2-BD59-A6C34878D82A}">
                    <a16:rowId xmlns:a16="http://schemas.microsoft.com/office/drawing/2014/main" val="2557462494"/>
                  </a:ext>
                </a:extLst>
              </a:tr>
              <a:tr h="138584">
                <a:tc>
                  <a:txBody>
                    <a:bodyPr/>
                    <a:lstStyle/>
                    <a:p>
                      <a:pPr algn="ctr"/>
                      <a:r>
                        <a:rPr lang="en-US" sz="1100" b="0" i="0" kern="1200" dirty="0">
                          <a:solidFill>
                            <a:schemeClr val="dk1"/>
                          </a:solidFill>
                          <a:effectLst/>
                          <a:latin typeface="+mn-lt"/>
                          <a:ea typeface="+mn-ea"/>
                          <a:cs typeface="+mn-cs"/>
                        </a:rPr>
                        <a:t>sex</a:t>
                      </a:r>
                      <a:endParaRPr lang="en-US" sz="1100" dirty="0"/>
                    </a:p>
                  </a:txBody>
                  <a:tcPr/>
                </a:tc>
                <a:tc>
                  <a:txBody>
                    <a:bodyPr/>
                    <a:lstStyle/>
                    <a:p>
                      <a:pPr algn="ctr"/>
                      <a:r>
                        <a:rPr lang="en-US" sz="1100" b="0" i="0" kern="1200" dirty="0">
                          <a:solidFill>
                            <a:schemeClr val="dk1"/>
                          </a:solidFill>
                          <a:effectLst/>
                          <a:latin typeface="+mn-lt"/>
                          <a:ea typeface="+mn-ea"/>
                          <a:cs typeface="+mn-cs"/>
                        </a:rPr>
                        <a:t>Sex</a:t>
                      </a:r>
                      <a:endParaRPr lang="en-US" sz="1100" dirty="0"/>
                    </a:p>
                  </a:txBody>
                  <a:tcPr/>
                </a:tc>
                <a:extLst>
                  <a:ext uri="{0D108BD9-81ED-4DB2-BD59-A6C34878D82A}">
                    <a16:rowId xmlns:a16="http://schemas.microsoft.com/office/drawing/2014/main" val="3870681712"/>
                  </a:ext>
                </a:extLst>
              </a:tr>
              <a:tr h="138584">
                <a:tc>
                  <a:txBody>
                    <a:bodyPr/>
                    <a:lstStyle/>
                    <a:p>
                      <a:pPr algn="ctr"/>
                      <a:r>
                        <a:rPr lang="en-US" sz="1100" b="0" i="0" kern="1200" dirty="0">
                          <a:solidFill>
                            <a:schemeClr val="dk1"/>
                          </a:solidFill>
                          <a:effectLst/>
                          <a:latin typeface="+mn-lt"/>
                          <a:ea typeface="+mn-ea"/>
                          <a:cs typeface="+mn-cs"/>
                        </a:rPr>
                        <a:t>Age</a:t>
                      </a:r>
                      <a:endParaRPr lang="en-US" sz="1100" dirty="0"/>
                    </a:p>
                  </a:txBody>
                  <a:tcPr/>
                </a:tc>
                <a:tc>
                  <a:txBody>
                    <a:bodyPr/>
                    <a:lstStyle/>
                    <a:p>
                      <a:pPr algn="ctr"/>
                      <a:r>
                        <a:rPr lang="en-US" sz="1100" b="0" i="0" kern="1200" dirty="0">
                          <a:solidFill>
                            <a:schemeClr val="dk1"/>
                          </a:solidFill>
                          <a:effectLst/>
                          <a:latin typeface="+mn-lt"/>
                          <a:ea typeface="+mn-ea"/>
                          <a:cs typeface="+mn-cs"/>
                        </a:rPr>
                        <a:t>Age in years</a:t>
                      </a:r>
                      <a:endParaRPr lang="en-US" sz="1100" dirty="0"/>
                    </a:p>
                  </a:txBody>
                  <a:tcPr/>
                </a:tc>
                <a:extLst>
                  <a:ext uri="{0D108BD9-81ED-4DB2-BD59-A6C34878D82A}">
                    <a16:rowId xmlns:a16="http://schemas.microsoft.com/office/drawing/2014/main" val="3123834465"/>
                  </a:ext>
                </a:extLst>
              </a:tr>
              <a:tr h="153604">
                <a:tc>
                  <a:txBody>
                    <a:bodyPr/>
                    <a:lstStyle/>
                    <a:p>
                      <a:pPr algn="ctr"/>
                      <a:r>
                        <a:rPr lang="en-US" sz="1100" b="0" i="0" kern="1200" dirty="0" err="1">
                          <a:solidFill>
                            <a:schemeClr val="dk1"/>
                          </a:solidFill>
                          <a:effectLst/>
                          <a:latin typeface="+mn-lt"/>
                          <a:ea typeface="+mn-ea"/>
                          <a:cs typeface="+mn-cs"/>
                        </a:rPr>
                        <a:t>sibsp</a:t>
                      </a:r>
                      <a:endParaRPr lang="en-US" sz="1100" dirty="0"/>
                    </a:p>
                  </a:txBody>
                  <a:tcPr/>
                </a:tc>
                <a:tc>
                  <a:txBody>
                    <a:bodyPr/>
                    <a:lstStyle/>
                    <a:p>
                      <a:pPr algn="ctr"/>
                      <a:r>
                        <a:rPr lang="en-US" sz="1100" b="0" i="0" kern="1200" dirty="0">
                          <a:solidFill>
                            <a:schemeClr val="dk1"/>
                          </a:solidFill>
                          <a:effectLst/>
                          <a:latin typeface="+mn-lt"/>
                          <a:ea typeface="+mn-ea"/>
                          <a:cs typeface="+mn-cs"/>
                        </a:rPr>
                        <a:t># of siblings / spouses aboard the Titanic</a:t>
                      </a:r>
                      <a:endParaRPr lang="en-US" sz="1100" dirty="0"/>
                    </a:p>
                  </a:txBody>
                  <a:tcPr/>
                </a:tc>
                <a:extLst>
                  <a:ext uri="{0D108BD9-81ED-4DB2-BD59-A6C34878D82A}">
                    <a16:rowId xmlns:a16="http://schemas.microsoft.com/office/drawing/2014/main" val="1573383793"/>
                  </a:ext>
                </a:extLst>
              </a:tr>
              <a:tr h="153604">
                <a:tc>
                  <a:txBody>
                    <a:bodyPr/>
                    <a:lstStyle/>
                    <a:p>
                      <a:pPr algn="ctr"/>
                      <a:r>
                        <a:rPr lang="en-US" sz="1100" b="0" i="0" kern="1200" dirty="0">
                          <a:solidFill>
                            <a:schemeClr val="dk1"/>
                          </a:solidFill>
                          <a:effectLst/>
                          <a:latin typeface="+mn-lt"/>
                          <a:ea typeface="+mn-ea"/>
                          <a:cs typeface="+mn-cs"/>
                        </a:rPr>
                        <a:t>parch</a:t>
                      </a:r>
                      <a:endParaRPr lang="en-US" sz="1100" dirty="0"/>
                    </a:p>
                  </a:txBody>
                  <a:tcPr/>
                </a:tc>
                <a:tc>
                  <a:txBody>
                    <a:bodyPr/>
                    <a:lstStyle/>
                    <a:p>
                      <a:pPr algn="ctr"/>
                      <a:r>
                        <a:rPr lang="en-US" sz="1100" b="0" i="0" kern="1200" dirty="0">
                          <a:solidFill>
                            <a:schemeClr val="dk1"/>
                          </a:solidFill>
                          <a:effectLst/>
                          <a:latin typeface="+mn-lt"/>
                          <a:ea typeface="+mn-ea"/>
                          <a:cs typeface="+mn-cs"/>
                        </a:rPr>
                        <a:t># of parents / children aboard the Titanic</a:t>
                      </a:r>
                      <a:endParaRPr lang="en-US" sz="1100" dirty="0"/>
                    </a:p>
                  </a:txBody>
                  <a:tcPr/>
                </a:tc>
                <a:extLst>
                  <a:ext uri="{0D108BD9-81ED-4DB2-BD59-A6C34878D82A}">
                    <a16:rowId xmlns:a16="http://schemas.microsoft.com/office/drawing/2014/main" val="2330949249"/>
                  </a:ext>
                </a:extLst>
              </a:tr>
              <a:tr h="138584">
                <a:tc>
                  <a:txBody>
                    <a:bodyPr/>
                    <a:lstStyle/>
                    <a:p>
                      <a:pPr algn="ctr"/>
                      <a:r>
                        <a:rPr lang="en-US" sz="1100" b="0" i="0" kern="1200" dirty="0">
                          <a:solidFill>
                            <a:schemeClr val="dk1"/>
                          </a:solidFill>
                          <a:effectLst/>
                          <a:latin typeface="+mn-lt"/>
                          <a:ea typeface="+mn-ea"/>
                          <a:cs typeface="+mn-cs"/>
                        </a:rPr>
                        <a:t>ticket</a:t>
                      </a:r>
                      <a:endParaRPr lang="en-US" sz="1100" dirty="0"/>
                    </a:p>
                  </a:txBody>
                  <a:tcPr/>
                </a:tc>
                <a:tc>
                  <a:txBody>
                    <a:bodyPr/>
                    <a:lstStyle/>
                    <a:p>
                      <a:pPr algn="ctr"/>
                      <a:r>
                        <a:rPr lang="en-US" sz="1100" b="0" i="0" kern="1200" dirty="0">
                          <a:solidFill>
                            <a:schemeClr val="dk1"/>
                          </a:solidFill>
                          <a:effectLst/>
                          <a:latin typeface="+mn-lt"/>
                          <a:ea typeface="+mn-ea"/>
                          <a:cs typeface="+mn-cs"/>
                        </a:rPr>
                        <a:t>Ticket number</a:t>
                      </a:r>
                      <a:endParaRPr lang="en-US" sz="1100" dirty="0"/>
                    </a:p>
                  </a:txBody>
                  <a:tcPr/>
                </a:tc>
                <a:extLst>
                  <a:ext uri="{0D108BD9-81ED-4DB2-BD59-A6C34878D82A}">
                    <a16:rowId xmlns:a16="http://schemas.microsoft.com/office/drawing/2014/main" val="973255843"/>
                  </a:ext>
                </a:extLst>
              </a:tr>
              <a:tr h="138584">
                <a:tc>
                  <a:txBody>
                    <a:bodyPr/>
                    <a:lstStyle/>
                    <a:p>
                      <a:pPr algn="ctr"/>
                      <a:r>
                        <a:rPr lang="en-US" sz="1100" b="0" i="0" kern="1200" dirty="0">
                          <a:solidFill>
                            <a:schemeClr val="dk1"/>
                          </a:solidFill>
                          <a:effectLst/>
                          <a:latin typeface="+mn-lt"/>
                          <a:ea typeface="+mn-ea"/>
                          <a:cs typeface="+mn-cs"/>
                        </a:rPr>
                        <a:t>fare</a:t>
                      </a:r>
                      <a:endParaRPr lang="en-US" sz="1100" dirty="0"/>
                    </a:p>
                  </a:txBody>
                  <a:tcPr/>
                </a:tc>
                <a:tc>
                  <a:txBody>
                    <a:bodyPr/>
                    <a:lstStyle/>
                    <a:p>
                      <a:pPr algn="ctr"/>
                      <a:r>
                        <a:rPr lang="en-US" sz="1100" b="0" i="0" kern="1200" dirty="0">
                          <a:solidFill>
                            <a:schemeClr val="dk1"/>
                          </a:solidFill>
                          <a:effectLst/>
                          <a:latin typeface="+mn-lt"/>
                          <a:ea typeface="+mn-ea"/>
                          <a:cs typeface="+mn-cs"/>
                        </a:rPr>
                        <a:t>Passenger fare</a:t>
                      </a:r>
                      <a:endParaRPr lang="en-US" sz="1100" dirty="0"/>
                    </a:p>
                  </a:txBody>
                  <a:tcPr/>
                </a:tc>
                <a:extLst>
                  <a:ext uri="{0D108BD9-81ED-4DB2-BD59-A6C34878D82A}">
                    <a16:rowId xmlns:a16="http://schemas.microsoft.com/office/drawing/2014/main" val="2338231000"/>
                  </a:ext>
                </a:extLst>
              </a:tr>
              <a:tr h="138584">
                <a:tc>
                  <a:txBody>
                    <a:bodyPr/>
                    <a:lstStyle/>
                    <a:p>
                      <a:pPr algn="ctr" fontAlgn="base"/>
                      <a:r>
                        <a:rPr lang="en-US" sz="1100" dirty="0">
                          <a:effectLst/>
                          <a:latin typeface="inherit"/>
                        </a:rPr>
                        <a:t>cabin</a:t>
                      </a:r>
                    </a:p>
                  </a:txBody>
                  <a:tcPr anchor="ctr"/>
                </a:tc>
                <a:tc>
                  <a:txBody>
                    <a:bodyPr/>
                    <a:lstStyle/>
                    <a:p>
                      <a:pPr algn="ctr"/>
                      <a:r>
                        <a:rPr lang="en-US" sz="1100" b="0" i="0" kern="1200" dirty="0">
                          <a:solidFill>
                            <a:schemeClr val="dk1"/>
                          </a:solidFill>
                          <a:effectLst/>
                          <a:latin typeface="+mn-lt"/>
                          <a:ea typeface="+mn-ea"/>
                          <a:cs typeface="+mn-cs"/>
                        </a:rPr>
                        <a:t>Cabin number</a:t>
                      </a:r>
                      <a:endParaRPr lang="en-US" sz="1100" dirty="0"/>
                    </a:p>
                  </a:txBody>
                  <a:tcPr/>
                </a:tc>
                <a:extLst>
                  <a:ext uri="{0D108BD9-81ED-4DB2-BD59-A6C34878D82A}">
                    <a16:rowId xmlns:a16="http://schemas.microsoft.com/office/drawing/2014/main" val="196742891"/>
                  </a:ext>
                </a:extLst>
              </a:tr>
              <a:tr h="138584">
                <a:tc>
                  <a:txBody>
                    <a:bodyPr/>
                    <a:lstStyle/>
                    <a:p>
                      <a:pPr algn="ctr"/>
                      <a:r>
                        <a:rPr lang="en-US" sz="1100" b="0" i="0" kern="1200" dirty="0">
                          <a:solidFill>
                            <a:schemeClr val="dk1"/>
                          </a:solidFill>
                          <a:effectLst/>
                          <a:latin typeface="+mn-lt"/>
                          <a:ea typeface="+mn-ea"/>
                          <a:cs typeface="+mn-cs"/>
                        </a:rPr>
                        <a:t>embarked</a:t>
                      </a:r>
                      <a:endParaRPr lang="en-US" sz="1100" dirty="0"/>
                    </a:p>
                  </a:txBody>
                  <a:tcPr/>
                </a:tc>
                <a:tc>
                  <a:txBody>
                    <a:bodyPr/>
                    <a:lstStyle/>
                    <a:p>
                      <a:pPr algn="ctr"/>
                      <a:r>
                        <a:rPr lang="en-US" sz="1100" b="0" i="0" kern="1200" dirty="0">
                          <a:solidFill>
                            <a:schemeClr val="dk1"/>
                          </a:solidFill>
                          <a:effectLst/>
                          <a:latin typeface="+mn-lt"/>
                          <a:ea typeface="+mn-ea"/>
                          <a:cs typeface="+mn-cs"/>
                        </a:rPr>
                        <a:t>Port of Embarkation</a:t>
                      </a:r>
                      <a:endParaRPr lang="en-US" sz="1100" dirty="0"/>
                    </a:p>
                  </a:txBody>
                  <a:tcPr/>
                </a:tc>
                <a:extLst>
                  <a:ext uri="{0D108BD9-81ED-4DB2-BD59-A6C34878D82A}">
                    <a16:rowId xmlns:a16="http://schemas.microsoft.com/office/drawing/2014/main" val="27777512"/>
                  </a:ext>
                </a:extLst>
              </a:tr>
            </a:tbl>
          </a:graphicData>
        </a:graphic>
      </p:graphicFrame>
      <p:sp>
        <p:nvSpPr>
          <p:cNvPr id="6" name="矩形 5">
            <a:extLst>
              <a:ext uri="{FF2B5EF4-FFF2-40B4-BE49-F238E27FC236}">
                <a16:creationId xmlns:a16="http://schemas.microsoft.com/office/drawing/2014/main" id="{DB92630F-F35C-4D68-9990-8A492AFF31CE}"/>
              </a:ext>
            </a:extLst>
          </p:cNvPr>
          <p:cNvSpPr/>
          <p:nvPr/>
        </p:nvSpPr>
        <p:spPr>
          <a:xfrm>
            <a:off x="6094834" y="3705417"/>
            <a:ext cx="2515766" cy="141309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R="0" lvl="0">
              <a:spcBef>
                <a:spcPts val="0"/>
              </a:spcBef>
              <a:spcAft>
                <a:spcPts val="1200"/>
              </a:spcAft>
              <a:buClr>
                <a:srgbClr val="CC9900"/>
              </a:buClr>
            </a:pPr>
            <a:r>
              <a:rPr lang="en-US" dirty="0">
                <a:solidFill>
                  <a:schemeClr val="dk1"/>
                </a:solidFill>
                <a:latin typeface="Arial"/>
                <a:ea typeface="Arial"/>
                <a:cs typeface="Arial"/>
              </a:rPr>
              <a:t>Key</a:t>
            </a:r>
          </a:p>
          <a:p>
            <a:pPr marR="0" lvl="0">
              <a:spcBef>
                <a:spcPts val="0"/>
              </a:spcBef>
              <a:spcAft>
                <a:spcPts val="1200"/>
              </a:spcAft>
              <a:buClr>
                <a:srgbClr val="CC9900"/>
              </a:buClr>
            </a:pPr>
            <a:r>
              <a:rPr lang="en-US" dirty="0">
                <a:solidFill>
                  <a:schemeClr val="dk1"/>
                </a:solidFill>
                <a:latin typeface="Arial"/>
                <a:ea typeface="Arial"/>
                <a:cs typeface="Arial"/>
              </a:rPr>
              <a:t>0 = No, 1 = Yes</a:t>
            </a:r>
          </a:p>
          <a:p>
            <a:pPr marR="0" lvl="0">
              <a:spcBef>
                <a:spcPts val="0"/>
              </a:spcBef>
              <a:spcAft>
                <a:spcPts val="1200"/>
              </a:spcAft>
              <a:buClr>
                <a:srgbClr val="CC9900"/>
              </a:buClr>
            </a:pPr>
            <a:r>
              <a:rPr lang="en-US" dirty="0">
                <a:solidFill>
                  <a:schemeClr val="dk1"/>
                </a:solidFill>
                <a:latin typeface="Arial"/>
                <a:ea typeface="Arial"/>
                <a:cs typeface="Arial"/>
              </a:rPr>
              <a:t>1 = 1</a:t>
            </a:r>
            <a:r>
              <a:rPr lang="en-US" baseline="30000" dirty="0">
                <a:solidFill>
                  <a:schemeClr val="dk1"/>
                </a:solidFill>
                <a:latin typeface="Arial"/>
                <a:ea typeface="Arial"/>
                <a:cs typeface="Arial"/>
              </a:rPr>
              <a:t>st</a:t>
            </a:r>
            <a:r>
              <a:rPr lang="en-US" dirty="0">
                <a:solidFill>
                  <a:schemeClr val="dk1"/>
                </a:solidFill>
                <a:latin typeface="Arial"/>
                <a:ea typeface="Arial"/>
                <a:cs typeface="Arial"/>
              </a:rPr>
              <a:t>, 2 = 2</a:t>
            </a:r>
            <a:r>
              <a:rPr lang="en-US" baseline="30000" dirty="0">
                <a:solidFill>
                  <a:schemeClr val="dk1"/>
                </a:solidFill>
                <a:latin typeface="Arial"/>
                <a:ea typeface="Arial"/>
                <a:cs typeface="Arial"/>
              </a:rPr>
              <a:t>nd</a:t>
            </a:r>
            <a:r>
              <a:rPr lang="en-US" dirty="0">
                <a:solidFill>
                  <a:schemeClr val="dk1"/>
                </a:solidFill>
                <a:latin typeface="Arial"/>
                <a:cs typeface="Arial"/>
              </a:rPr>
              <a:t>, 3 = 3</a:t>
            </a:r>
            <a:r>
              <a:rPr lang="en-US" baseline="30000" dirty="0">
                <a:solidFill>
                  <a:schemeClr val="dk1"/>
                </a:solidFill>
                <a:latin typeface="Arial"/>
                <a:cs typeface="Arial"/>
              </a:rPr>
              <a:t>rd</a:t>
            </a:r>
            <a:r>
              <a:rPr lang="en-US" dirty="0">
                <a:solidFill>
                  <a:schemeClr val="dk1"/>
                </a:solidFill>
                <a:latin typeface="Arial"/>
                <a:cs typeface="Arial"/>
              </a:rPr>
              <a:t> </a:t>
            </a:r>
          </a:p>
        </p:txBody>
      </p:sp>
      <p:sp>
        <p:nvSpPr>
          <p:cNvPr id="11" name="矩形 10">
            <a:extLst>
              <a:ext uri="{FF2B5EF4-FFF2-40B4-BE49-F238E27FC236}">
                <a16:creationId xmlns:a16="http://schemas.microsoft.com/office/drawing/2014/main" id="{C658F721-39F0-4946-B279-CC2BDBCDC4E9}"/>
              </a:ext>
            </a:extLst>
          </p:cNvPr>
          <p:cNvSpPr/>
          <p:nvPr/>
        </p:nvSpPr>
        <p:spPr>
          <a:xfrm>
            <a:off x="6096000" y="5410200"/>
            <a:ext cx="2057400" cy="1219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dirty="0">
                <a:solidFill>
                  <a:schemeClr val="dk1"/>
                </a:solidFill>
                <a:latin typeface="Arial"/>
                <a:cs typeface="Arial"/>
              </a:rPr>
              <a:t>C = Cherbourg, </a:t>
            </a:r>
          </a:p>
          <a:p>
            <a:r>
              <a:rPr lang="en-US" dirty="0">
                <a:solidFill>
                  <a:schemeClr val="dk1"/>
                </a:solidFill>
                <a:latin typeface="Arial"/>
                <a:cs typeface="Arial"/>
              </a:rPr>
              <a:t>Q = Queenstown, </a:t>
            </a:r>
          </a:p>
          <a:p>
            <a:r>
              <a:rPr lang="en-US" dirty="0">
                <a:solidFill>
                  <a:schemeClr val="dk1"/>
                </a:solidFill>
                <a:latin typeface="Arial"/>
                <a:cs typeface="Arial"/>
              </a:rPr>
              <a:t>S = Southampton</a:t>
            </a:r>
          </a:p>
        </p:txBody>
      </p:sp>
      <p:sp>
        <p:nvSpPr>
          <p:cNvPr id="2" name="矩形 1">
            <a:extLst>
              <a:ext uri="{FF2B5EF4-FFF2-40B4-BE49-F238E27FC236}">
                <a16:creationId xmlns:a16="http://schemas.microsoft.com/office/drawing/2014/main" id="{4B02FE27-2206-4F26-ADDB-38F5D997C461}"/>
              </a:ext>
            </a:extLst>
          </p:cNvPr>
          <p:cNvSpPr/>
          <p:nvPr/>
        </p:nvSpPr>
        <p:spPr>
          <a:xfrm>
            <a:off x="838200" y="2196444"/>
            <a:ext cx="533400" cy="4724642"/>
          </a:xfrm>
          <a:prstGeom prst="rect">
            <a:avLst/>
          </a:prstGeom>
          <a:no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54282213"/>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11"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D5BA7A8E-336B-4308-9AE5-E089B5CBCCB2}"/>
              </a:ext>
            </a:extLst>
          </p:cNvPr>
          <p:cNvPicPr>
            <a:picLocks noChangeAspect="1"/>
          </p:cNvPicPr>
          <p:nvPr/>
        </p:nvPicPr>
        <p:blipFill>
          <a:blip r:embed="rId3"/>
          <a:stretch>
            <a:fillRect/>
          </a:stretch>
        </p:blipFill>
        <p:spPr>
          <a:xfrm>
            <a:off x="0" y="2401665"/>
            <a:ext cx="9144000" cy="4303935"/>
          </a:xfrm>
          <a:prstGeom prst="rect">
            <a:avLst/>
          </a:prstGeom>
        </p:spPr>
      </p:pic>
      <p:sp>
        <p:nvSpPr>
          <p:cNvPr id="4" name="Slide Number Placeholder 3"/>
          <p:cNvSpPr>
            <a:spLocks noGrp="1"/>
          </p:cNvSpPr>
          <p:nvPr>
            <p:ph type="sldNum" sz="quarter" idx="12"/>
          </p:nvPr>
        </p:nvSpPr>
        <p:spPr/>
        <p:txBody>
          <a:bodyPr/>
          <a:lstStyle/>
          <a:p>
            <a:fld id="{9E0DF7C0-E924-49C9-9FE7-DFCD8B4EE6AD}" type="slidenum">
              <a:rPr lang="en-US" altLang="zh-CN" smtClean="0"/>
              <a:pPr/>
              <a:t>7</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DATASET</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09600" y="1734779"/>
            <a:ext cx="7543800" cy="461665"/>
          </a:xfrm>
          <a:prstGeom prst="rect">
            <a:avLst/>
          </a:prstGeom>
        </p:spPr>
        <p:txBody>
          <a:bodyPr wrap="square">
            <a:spAutoFit/>
          </a:bodyPr>
          <a:lstStyle/>
          <a:p>
            <a:pPr marL="342900" marR="0" lvl="0" indent="-342900">
              <a:spcBef>
                <a:spcPts val="0"/>
              </a:spcBef>
              <a:spcAft>
                <a:spcPts val="1200"/>
              </a:spcAft>
              <a:buClr>
                <a:srgbClr val="CC9900"/>
              </a:buClr>
              <a:buFont typeface="Wingdings" panose="05000000000000000000" pitchFamily="2" charset="2"/>
              <a:buChar char="Ø"/>
            </a:pPr>
            <a:r>
              <a:rPr lang="en-US" altLang="zh-CN" sz="2400" dirty="0">
                <a:solidFill>
                  <a:schemeClr val="dk1"/>
                </a:solidFill>
                <a:latin typeface="Arial"/>
                <a:ea typeface="Arial"/>
                <a:cs typeface="Arial"/>
              </a:rPr>
              <a:t>Testing data</a:t>
            </a:r>
            <a:endParaRPr lang="en-US" sz="2400" dirty="0">
              <a:solidFill>
                <a:schemeClr val="dk1"/>
              </a:solidFill>
              <a:latin typeface="Arial"/>
              <a:ea typeface="Arial"/>
              <a:cs typeface="Arial"/>
            </a:endParaRPr>
          </a:p>
        </p:txBody>
      </p:sp>
    </p:spTree>
    <p:extLst>
      <p:ext uri="{BB962C8B-B14F-4D97-AF65-F5344CB8AC3E}">
        <p14:creationId xmlns:p14="http://schemas.microsoft.com/office/powerpoint/2010/main" val="12203368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8</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OBJECTIVES</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2209800"/>
            <a:ext cx="7543800" cy="984885"/>
          </a:xfrm>
          <a:prstGeom prst="rect">
            <a:avLst/>
          </a:prstGeom>
        </p:spPr>
        <p:txBody>
          <a:bodyPr wrap="square">
            <a:spAutoFit/>
          </a:bodyPr>
          <a:lstStyle/>
          <a:p>
            <a:pPr marL="342900" marR="0" lvl="0" indent="-342900">
              <a:spcBef>
                <a:spcPts val="0"/>
              </a:spcBef>
              <a:spcAft>
                <a:spcPts val="1200"/>
              </a:spcAft>
              <a:buClr>
                <a:srgbClr val="CC9900"/>
              </a:buClr>
              <a:buFont typeface="Wingdings" panose="05000000000000000000" pitchFamily="2" charset="2"/>
              <a:buChar char="Ø"/>
            </a:pPr>
            <a:r>
              <a:rPr lang="en-US" sz="2400" dirty="0">
                <a:solidFill>
                  <a:schemeClr val="dk1"/>
                </a:solidFill>
                <a:latin typeface="Arial"/>
                <a:ea typeface="Arial"/>
                <a:cs typeface="Arial"/>
              </a:rPr>
              <a:t>Predict if a passenger survived or not</a:t>
            </a:r>
          </a:p>
          <a:p>
            <a:pPr marR="0" lvl="0">
              <a:spcBef>
                <a:spcPts val="0"/>
              </a:spcBef>
              <a:spcAft>
                <a:spcPts val="1200"/>
              </a:spcAft>
              <a:buClr>
                <a:srgbClr val="CC9900"/>
              </a:buClr>
            </a:pPr>
            <a:endParaRPr lang="en-US" sz="2400" dirty="0">
              <a:solidFill>
                <a:schemeClr val="dk1"/>
              </a:solidFill>
              <a:latin typeface="Arial"/>
              <a:ea typeface="Arial"/>
              <a:cs typeface="Arial"/>
            </a:endParaRPr>
          </a:p>
        </p:txBody>
      </p:sp>
    </p:spTree>
    <p:extLst>
      <p:ext uri="{BB962C8B-B14F-4D97-AF65-F5344CB8AC3E}">
        <p14:creationId xmlns:p14="http://schemas.microsoft.com/office/powerpoint/2010/main" val="28364466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9E0DF7C0-E924-49C9-9FE7-DFCD8B4EE6AD}" type="slidenum">
              <a:rPr lang="en-US" altLang="zh-CN" smtClean="0"/>
              <a:pPr/>
              <a:t>9</a:t>
            </a:fld>
            <a:endParaRPr lang="en-US" altLang="zh-CN" dirty="0"/>
          </a:p>
        </p:txBody>
      </p:sp>
      <p:sp>
        <p:nvSpPr>
          <p:cNvPr id="7" name="Shape 54">
            <a:extLst>
              <a:ext uri="{FF2B5EF4-FFF2-40B4-BE49-F238E27FC236}">
                <a16:creationId xmlns:a16="http://schemas.microsoft.com/office/drawing/2014/main" id="{A14DA02D-59AE-4C6C-943E-60958EE6EC5C}"/>
              </a:ext>
            </a:extLst>
          </p:cNvPr>
          <p:cNvSpPr txBox="1"/>
          <p:nvPr/>
        </p:nvSpPr>
        <p:spPr>
          <a:xfrm>
            <a:off x="0" y="1066800"/>
            <a:ext cx="9144000" cy="554036"/>
          </a:xfrm>
          <a:prstGeom prst="rect">
            <a:avLst/>
          </a:prstGeom>
          <a:noFill/>
          <a:ln>
            <a:noFill/>
          </a:ln>
        </p:spPr>
        <p:txBody>
          <a:bodyPr lIns="91425" tIns="45700" rIns="91425" bIns="45700" anchor="ctr" anchorCtr="0">
            <a:noAutofit/>
          </a:bodyPr>
          <a:lstStyle/>
          <a:p>
            <a:pPr lvl="0" algn="ctr">
              <a:spcBef>
                <a:spcPts val="0"/>
              </a:spcBef>
              <a:spcAft>
                <a:spcPts val="0"/>
              </a:spcAft>
              <a:buSzPct val="25000"/>
            </a:pPr>
            <a:r>
              <a:rPr lang="en-US" sz="3600" b="1" dirty="0">
                <a:solidFill>
                  <a:srgbClr val="CC9900"/>
                </a:solidFill>
                <a:latin typeface="Arial"/>
                <a:ea typeface="Arial"/>
                <a:cs typeface="Arial"/>
                <a:sym typeface="Arial"/>
              </a:rPr>
              <a:t>METHODOLOGY</a:t>
            </a:r>
            <a:endParaRPr lang="en-US" sz="3600" b="1" i="0" u="none" strike="noStrike" cap="none" dirty="0">
              <a:solidFill>
                <a:srgbClr val="CC9900"/>
              </a:solidFill>
              <a:latin typeface="Arial"/>
              <a:ea typeface="Arial"/>
              <a:cs typeface="Arial"/>
              <a:sym typeface="Arial"/>
            </a:endParaRPr>
          </a:p>
        </p:txBody>
      </p:sp>
      <p:sp>
        <p:nvSpPr>
          <p:cNvPr id="3" name="Rectangle 2"/>
          <p:cNvSpPr/>
          <p:nvPr/>
        </p:nvSpPr>
        <p:spPr>
          <a:xfrm>
            <a:off x="685800" y="1717673"/>
            <a:ext cx="7543800" cy="923330"/>
          </a:xfrm>
          <a:prstGeom prst="rect">
            <a:avLst/>
          </a:prstGeom>
        </p:spPr>
        <p:txBody>
          <a:bodyPr wrap="square">
            <a:spAutoFit/>
          </a:bodyPr>
          <a:lstStyle/>
          <a:p>
            <a:pPr marL="342900" marR="0" lvl="0" indent="-342900">
              <a:spcBef>
                <a:spcPts val="0"/>
              </a:spcBef>
              <a:spcAft>
                <a:spcPts val="1200"/>
              </a:spcAft>
              <a:buClr>
                <a:srgbClr val="CC9900"/>
              </a:buClr>
              <a:buFont typeface="Wingdings" panose="05000000000000000000" pitchFamily="2" charset="2"/>
              <a:buChar char="Ø"/>
            </a:pPr>
            <a:r>
              <a:rPr lang="en-US" sz="2400" dirty="0">
                <a:solidFill>
                  <a:schemeClr val="dk1"/>
                </a:solidFill>
                <a:latin typeface="Arial"/>
                <a:ea typeface="Arial"/>
                <a:cs typeface="Arial"/>
              </a:rPr>
              <a:t>Exploratory data analysis</a:t>
            </a:r>
          </a:p>
          <a:p>
            <a:pPr lvl="1">
              <a:spcBef>
                <a:spcPts val="0"/>
              </a:spcBef>
              <a:spcAft>
                <a:spcPts val="1200"/>
              </a:spcAft>
              <a:buClr>
                <a:srgbClr val="CC9900"/>
              </a:buClr>
            </a:pPr>
            <a:r>
              <a:rPr lang="en-US" sz="2000" dirty="0">
                <a:solidFill>
                  <a:schemeClr val="dk1"/>
                </a:solidFill>
                <a:latin typeface="Arial"/>
                <a:cs typeface="Arial"/>
              </a:rPr>
              <a:t>compactly display the (abbreviated) contents of </a:t>
            </a:r>
            <a:r>
              <a:rPr lang="en-US" sz="2000" b="1" dirty="0">
                <a:solidFill>
                  <a:schemeClr val="dk1"/>
                </a:solidFill>
                <a:latin typeface="Arial"/>
                <a:cs typeface="Arial"/>
              </a:rPr>
              <a:t>training data</a:t>
            </a:r>
          </a:p>
        </p:txBody>
      </p:sp>
      <p:pic>
        <p:nvPicPr>
          <p:cNvPr id="5" name="图片 4">
            <a:extLst>
              <a:ext uri="{FF2B5EF4-FFF2-40B4-BE49-F238E27FC236}">
                <a16:creationId xmlns:a16="http://schemas.microsoft.com/office/drawing/2014/main" id="{75AE4C53-D7FE-4E29-9063-A46A1AB69E0E}"/>
              </a:ext>
            </a:extLst>
          </p:cNvPr>
          <p:cNvPicPr>
            <a:picLocks noChangeAspect="1"/>
          </p:cNvPicPr>
          <p:nvPr/>
        </p:nvPicPr>
        <p:blipFill>
          <a:blip r:embed="rId2"/>
          <a:stretch>
            <a:fillRect/>
          </a:stretch>
        </p:blipFill>
        <p:spPr>
          <a:xfrm>
            <a:off x="228600" y="2971800"/>
            <a:ext cx="8693229" cy="3276600"/>
          </a:xfrm>
          <a:prstGeom prst="rect">
            <a:avLst/>
          </a:prstGeom>
        </p:spPr>
      </p:pic>
    </p:spTree>
    <p:extLst>
      <p:ext uri="{BB962C8B-B14F-4D97-AF65-F5344CB8AC3E}">
        <p14:creationId xmlns:p14="http://schemas.microsoft.com/office/powerpoint/2010/main" val="1226817958"/>
      </p:ext>
    </p:extLst>
  </p:cSld>
  <p:clrMapOvr>
    <a:masterClrMapping/>
  </p:clrMapOvr>
</p:sld>
</file>

<file path=ppt/theme/theme1.xml><?xml version="1.0" encoding="utf-8"?>
<a:theme xmlns:a="http://schemas.openxmlformats.org/drawingml/2006/main" name="Office Theme">
  <a:themeElements>
    <a:clrScheme name="Civic">
      <a:dk1>
        <a:sysClr val="windowText" lastClr="000000"/>
      </a:dk1>
      <a:lt1>
        <a:sysClr val="window" lastClr="FFFFFF"/>
      </a:lt1>
      <a:dk2>
        <a:srgbClr val="646B86"/>
      </a:dk2>
      <a:lt2>
        <a:srgbClr val="C5D1D7"/>
      </a:lt2>
      <a:accent1>
        <a:srgbClr val="D16349"/>
      </a:accent1>
      <a:accent2>
        <a:srgbClr val="CCB400"/>
      </a:accent2>
      <a:accent3>
        <a:srgbClr val="8CADAE"/>
      </a:accent3>
      <a:accent4>
        <a:srgbClr val="8C7B70"/>
      </a:accent4>
      <a:accent5>
        <a:srgbClr val="8FB08C"/>
      </a:accent5>
      <a:accent6>
        <a:srgbClr val="D19049"/>
      </a:accent6>
      <a:hlink>
        <a:srgbClr val="00A3D6"/>
      </a:hlink>
      <a:folHlink>
        <a:srgbClr val="694F07"/>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92581</TotalTime>
  <Words>668</Words>
  <Application>Microsoft Office PowerPoint</Application>
  <PresentationFormat>全屏显示(4:3)</PresentationFormat>
  <Paragraphs>242</Paragraphs>
  <Slides>28</Slides>
  <Notes>17</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28</vt:i4>
      </vt:variant>
    </vt:vector>
  </HeadingPairs>
  <TitlesOfParts>
    <vt:vector size="37" baseType="lpstr">
      <vt:lpstr>Atlas Grotesk</vt:lpstr>
      <vt:lpstr>Helvetica Neue</vt:lpstr>
      <vt:lpstr>inherit</vt:lpstr>
      <vt:lpstr>宋体</vt:lpstr>
      <vt:lpstr>Arial</vt:lpstr>
      <vt:lpstr>Calibri</vt:lpstr>
      <vt:lpstr>Monotype Corsiva</vt:lpstr>
      <vt:lpstr>Wingdings</vt:lpstr>
      <vt:lpstr>Office Theme</vt:lpstr>
      <vt:lpstr>Titanic: Machine Learning from Disaster</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Purdue University Calumet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Armin K Silaen</dc:creator>
  <cp:lastModifiedBy>liming wu</cp:lastModifiedBy>
  <cp:revision>3507</cp:revision>
  <dcterms:created xsi:type="dcterms:W3CDTF">2008-02-28T18:02:14Z</dcterms:created>
  <dcterms:modified xsi:type="dcterms:W3CDTF">2017-10-18T09:28:24Z</dcterms:modified>
</cp:coreProperties>
</file>